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44" r:id="rId2"/>
    <p:sldMasterId id="2147483768" r:id="rId3"/>
  </p:sldMasterIdLst>
  <p:sldIdLst>
    <p:sldId id="256" r:id="rId4"/>
    <p:sldId id="319" r:id="rId5"/>
    <p:sldId id="323" r:id="rId6"/>
    <p:sldId id="311" r:id="rId7"/>
    <p:sldId id="313" r:id="rId8"/>
    <p:sldId id="267" r:id="rId9"/>
    <p:sldId id="265" r:id="rId10"/>
    <p:sldId id="269" r:id="rId11"/>
    <p:sldId id="333" r:id="rId12"/>
    <p:sldId id="357" r:id="rId13"/>
    <p:sldId id="358" r:id="rId14"/>
    <p:sldId id="354" r:id="rId15"/>
    <p:sldId id="355" r:id="rId16"/>
    <p:sldId id="356" r:id="rId17"/>
    <p:sldId id="353" r:id="rId18"/>
    <p:sldId id="360" r:id="rId19"/>
    <p:sldId id="361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70" r:id="rId28"/>
    <p:sldId id="371" r:id="rId29"/>
    <p:sldId id="372" r:id="rId30"/>
    <p:sldId id="373" r:id="rId31"/>
    <p:sldId id="374" r:id="rId32"/>
    <p:sldId id="300" r:id="rId33"/>
    <p:sldId id="37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EFC7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910" autoAdjust="0"/>
  </p:normalViewPr>
  <p:slideViewPr>
    <p:cSldViewPr snapToGrid="0">
      <p:cViewPr varScale="1">
        <p:scale>
          <a:sx n="84" d="100"/>
          <a:sy n="84" d="100"/>
        </p:scale>
        <p:origin x="1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1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C44D-904B-4EE5-9803-533F9832EE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5254-AE8F-433D-8075-120ED9D2D9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147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C44D-904B-4EE5-9803-533F9832EE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5254-AE8F-433D-8075-120ED9D2D9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242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C44D-904B-4EE5-9803-533F9832EE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5254-AE8F-433D-8075-120ED9D2D9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666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C44D-904B-4EE5-9803-533F9832EE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5254-AE8F-433D-8075-120ED9D2D9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957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C44D-904B-4EE5-9803-533F9832EE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5254-AE8F-433D-8075-120ED9D2D9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269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C44D-904B-4EE5-9803-533F9832EE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5254-AE8F-433D-8075-120ED9D2D9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3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C44D-904B-4EE5-9803-533F9832EE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5254-AE8F-433D-8075-120ED9D2D9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84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C44D-904B-4EE5-9803-533F9832EE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5254-AE8F-433D-8075-120ED9D2D9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2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C44D-904B-4EE5-9803-533F9832EE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5254-AE8F-433D-8075-120ED9D2D9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606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C44D-904B-4EE5-9803-533F9832EE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5254-AE8F-433D-8075-120ED9D2D9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550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C44D-904B-4EE5-9803-533F9832EE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5254-AE8F-433D-8075-120ED9D2D9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22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C44D-904B-4EE5-9803-533F9832EE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5254-AE8F-433D-8075-120ED9D2D9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393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C44D-904B-4EE5-9803-533F9832EE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5254-AE8F-433D-8075-120ED9D2D9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386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C44D-904B-4EE5-9803-533F9832EE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5254-AE8F-433D-8075-120ED9D2D9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917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C44D-904B-4EE5-9803-533F9832EE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5254-AE8F-433D-8075-120ED9D2D9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331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C44D-904B-4EE5-9803-533F9832EE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5254-AE8F-433D-8075-120ED9D2D9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3042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C44D-904B-4EE5-9803-533F9832EE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5254-AE8F-433D-8075-120ED9D2D9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251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C44D-904B-4EE5-9803-533F9832EE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5254-AE8F-433D-8075-120ED9D2D9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487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C44D-904B-4EE5-9803-533F9832EE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5254-AE8F-433D-8075-120ED9D2D9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7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C44D-904B-4EE5-9803-533F9832EE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5254-AE8F-433D-8075-120ED9D2D9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096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C44D-904B-4EE5-9803-533F9832EE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5254-AE8F-433D-8075-120ED9D2D9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4960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C44D-904B-4EE5-9803-533F9832EE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5254-AE8F-433D-8075-120ED9D2D9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15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C44D-904B-4EE5-9803-533F9832EE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5254-AE8F-433D-8075-120ED9D2D9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127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C44D-904B-4EE5-9803-533F9832EE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5254-AE8F-433D-8075-120ED9D2D9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5748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C44D-904B-4EE5-9803-533F9832EE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5254-AE8F-433D-8075-120ED9D2D9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619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C44D-904B-4EE5-9803-533F9832EE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5254-AE8F-433D-8075-120ED9D2D9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58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C44D-904B-4EE5-9803-533F9832EE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5254-AE8F-433D-8075-120ED9D2D9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720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C44D-904B-4EE5-9803-533F9832EE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5254-AE8F-433D-8075-120ED9D2D9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891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C44D-904B-4EE5-9803-533F9832EE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5254-AE8F-433D-8075-120ED9D2D9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2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C44D-904B-4EE5-9803-533F9832EE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5254-AE8F-433D-8075-120ED9D2D9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8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C44D-904B-4EE5-9803-533F9832EE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5254-AE8F-433D-8075-120ED9D2D9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574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C44D-904B-4EE5-9803-533F9832EE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5254-AE8F-433D-8075-120ED9D2D9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836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C44D-904B-4EE5-9803-533F9832EE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5254-AE8F-433D-8075-120ED9D2D9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51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3C44D-904B-4EE5-9803-533F9832EE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65254-AE8F-433D-8075-120ED9D2D9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278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3C44D-904B-4EE5-9803-533F9832EE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65254-AE8F-433D-8075-120ED9D2D9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09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3C44D-904B-4EE5-9803-533F9832EE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65254-AE8F-433D-8075-120ED9D2D9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74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astro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6000" b="1" dirty="0"/>
              <a:t>Modelling the visibility</a:t>
            </a:r>
            <a:br>
              <a:rPr lang="en-GB" dirty="0"/>
            </a:br>
            <a:r>
              <a:rPr lang="en-GB" sz="5400" dirty="0"/>
              <a:t>of deep-sky objects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>
                <a:hlinkClick r:id="rId2" action="ppaction://hlinkfile"/>
              </a:rPr>
              <a:t>Dr Andrew </a:t>
            </a:r>
            <a:r>
              <a:rPr lang="en-GB" dirty="0" err="1">
                <a:hlinkClick r:id="rId2" action="ppaction://hlinkfile"/>
              </a:rPr>
              <a:t>Crumey</a:t>
            </a:r>
            <a:endParaRPr lang="en-GB" dirty="0"/>
          </a:p>
          <a:p>
            <a:r>
              <a:rPr lang="en-GB" dirty="0"/>
              <a:t>Northumbria University</a:t>
            </a:r>
          </a:p>
        </p:txBody>
      </p:sp>
    </p:spTree>
    <p:extLst>
      <p:ext uri="{BB962C8B-B14F-4D97-AF65-F5344CB8AC3E}">
        <p14:creationId xmlns:p14="http://schemas.microsoft.com/office/powerpoint/2010/main" val="3882857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0" y="404445"/>
            <a:ext cx="7724775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89004" y="404445"/>
            <a:ext cx="40029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Blackwell-Taylor data in astronomical units, for  three (low) levels of background. Curves from model.</a:t>
            </a:r>
          </a:p>
          <a:p>
            <a:endParaRPr lang="en-GB" sz="2800" dirty="0"/>
          </a:p>
          <a:p>
            <a:r>
              <a:rPr lang="en-GB" sz="2800" dirty="0"/>
              <a:t>A target on curve is 50% likely to be seen. </a:t>
            </a:r>
          </a:p>
          <a:p>
            <a:endParaRPr lang="en-GB" sz="2800" dirty="0"/>
          </a:p>
          <a:p>
            <a:r>
              <a:rPr lang="en-GB" sz="2800" dirty="0"/>
              <a:t>Below curve: more than 50% likely.</a:t>
            </a:r>
          </a:p>
          <a:p>
            <a:r>
              <a:rPr lang="en-GB" sz="2800" dirty="0"/>
              <a:t>Above: less than 50%.</a:t>
            </a:r>
          </a:p>
        </p:txBody>
      </p:sp>
    </p:spTree>
    <p:extLst>
      <p:ext uri="{BB962C8B-B14F-4D97-AF65-F5344CB8AC3E}">
        <p14:creationId xmlns:p14="http://schemas.microsoft.com/office/powerpoint/2010/main" val="1026495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1" y="376309"/>
            <a:ext cx="7724775" cy="6096000"/>
          </a:xfrm>
        </p:spPr>
      </p:pic>
      <p:sp>
        <p:nvSpPr>
          <p:cNvPr id="5" name="TextBox 4"/>
          <p:cNvSpPr txBox="1"/>
          <p:nvPr/>
        </p:nvSpPr>
        <p:spPr>
          <a:xfrm>
            <a:off x="7883676" y="1083214"/>
            <a:ext cx="42135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A typical curve -</a:t>
            </a:r>
          </a:p>
          <a:p>
            <a:r>
              <a:rPr lang="en-GB" sz="3200" dirty="0"/>
              <a:t>asymptotic at both ends</a:t>
            </a:r>
          </a:p>
        </p:txBody>
      </p:sp>
    </p:spTree>
    <p:extLst>
      <p:ext uri="{BB962C8B-B14F-4D97-AF65-F5344CB8AC3E}">
        <p14:creationId xmlns:p14="http://schemas.microsoft.com/office/powerpoint/2010/main" val="1054211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9" y="545122"/>
            <a:ext cx="7724775" cy="6096000"/>
          </a:xfrm>
        </p:spPr>
      </p:pic>
      <p:sp>
        <p:nvSpPr>
          <p:cNvPr id="5" name="TextBox 4"/>
          <p:cNvSpPr txBox="1"/>
          <p:nvPr/>
        </p:nvSpPr>
        <p:spPr>
          <a:xfrm>
            <a:off x="7078241" y="1941525"/>
            <a:ext cx="51546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Limiting surface brightness</a:t>
            </a:r>
          </a:p>
          <a:p>
            <a:r>
              <a:rPr lang="en-GB" sz="3200" dirty="0"/>
              <a:t>(at 50% detection probability)</a:t>
            </a:r>
          </a:p>
          <a:p>
            <a:r>
              <a:rPr lang="en-GB" sz="3200" dirty="0"/>
              <a:t>for very large targets</a:t>
            </a:r>
          </a:p>
        </p:txBody>
      </p:sp>
    </p:spTree>
    <p:extLst>
      <p:ext uri="{BB962C8B-B14F-4D97-AF65-F5344CB8AC3E}">
        <p14:creationId xmlns:p14="http://schemas.microsoft.com/office/powerpoint/2010/main" val="230684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" y="390377"/>
            <a:ext cx="7724775" cy="6096000"/>
          </a:xfrm>
        </p:spPr>
      </p:pic>
      <p:sp>
        <p:nvSpPr>
          <p:cNvPr id="5" name="TextBox 4"/>
          <p:cNvSpPr txBox="1"/>
          <p:nvPr/>
        </p:nvSpPr>
        <p:spPr>
          <a:xfrm>
            <a:off x="7037384" y="1818484"/>
            <a:ext cx="51546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Limiting magnitude</a:t>
            </a:r>
          </a:p>
          <a:p>
            <a:r>
              <a:rPr lang="en-GB" sz="3200" dirty="0"/>
              <a:t>(at 50% detection probability)</a:t>
            </a:r>
          </a:p>
          <a:p>
            <a:r>
              <a:rPr lang="en-GB" sz="3200" dirty="0"/>
              <a:t>For very small targets</a:t>
            </a:r>
          </a:p>
        </p:txBody>
      </p:sp>
    </p:spTree>
    <p:extLst>
      <p:ext uri="{BB962C8B-B14F-4D97-AF65-F5344CB8AC3E}">
        <p14:creationId xmlns:p14="http://schemas.microsoft.com/office/powerpoint/2010/main" val="3188706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2" y="474783"/>
            <a:ext cx="7724775" cy="6096000"/>
          </a:xfrm>
        </p:spPr>
      </p:pic>
      <p:sp>
        <p:nvSpPr>
          <p:cNvPr id="5" name="TextBox 4"/>
          <p:cNvSpPr txBox="1"/>
          <p:nvPr/>
        </p:nvSpPr>
        <p:spPr>
          <a:xfrm>
            <a:off x="8429775" y="474783"/>
            <a:ext cx="342084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For targets smaller than the Ricco area, apparent magnitude is best indicator of visibility. For targets larger than Ricco area, surface brightness is best indicator.</a:t>
            </a:r>
          </a:p>
        </p:txBody>
      </p:sp>
    </p:spTree>
    <p:extLst>
      <p:ext uri="{BB962C8B-B14F-4D97-AF65-F5344CB8AC3E}">
        <p14:creationId xmlns:p14="http://schemas.microsoft.com/office/powerpoint/2010/main" val="3167192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i="1" dirty="0"/>
              <a:t>F</a:t>
            </a:r>
            <a:r>
              <a:rPr lang="en-GB" dirty="0"/>
              <a:t>-Factor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Blackwell’s curves are “theoretical” (50% detection probability)</a:t>
            </a:r>
          </a:p>
          <a:p>
            <a:r>
              <a:rPr lang="en-GB" dirty="0"/>
              <a:t>For realistic threshold (&gt;90%) they need to be adjusted </a:t>
            </a:r>
          </a:p>
          <a:p>
            <a:r>
              <a:rPr lang="en-GB" dirty="0"/>
              <a:t>Also variation between individuals (age, acuity </a:t>
            </a:r>
            <a:r>
              <a:rPr lang="en-GB" dirty="0" err="1"/>
              <a:t>etc</a:t>
            </a:r>
            <a:r>
              <a:rPr lang="en-GB" dirty="0"/>
              <a:t>)</a:t>
            </a:r>
          </a:p>
          <a:p>
            <a:r>
              <a:rPr lang="en-GB" dirty="0"/>
              <a:t>Factors for actual viewing conditions (e.g. atmosphere)</a:t>
            </a:r>
          </a:p>
          <a:p>
            <a:r>
              <a:rPr lang="en-GB" dirty="0"/>
              <a:t>All can be accounted for as multipliers: overall factor </a:t>
            </a:r>
            <a:r>
              <a:rPr lang="en-GB" i="1" dirty="0"/>
              <a:t>F</a:t>
            </a:r>
          </a:p>
          <a:p>
            <a:r>
              <a:rPr lang="en-GB" dirty="0"/>
              <a:t>Effect on log axes is to move the curve up or down</a:t>
            </a:r>
          </a:p>
        </p:txBody>
      </p:sp>
    </p:spTree>
    <p:extLst>
      <p:ext uri="{BB962C8B-B14F-4D97-AF65-F5344CB8AC3E}">
        <p14:creationId xmlns:p14="http://schemas.microsoft.com/office/powerpoint/2010/main" val="15036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03" y="479474"/>
            <a:ext cx="7724775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19872" y="202430"/>
            <a:ext cx="407212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“field factor” </a:t>
            </a:r>
            <a:r>
              <a:rPr lang="en-GB" sz="2800" i="1" dirty="0"/>
              <a:t>F</a:t>
            </a:r>
            <a:r>
              <a:rPr lang="en-GB" sz="2800" dirty="0"/>
              <a:t> is a product of multipliers corresponding to:</a:t>
            </a:r>
          </a:p>
          <a:p>
            <a:endParaRPr lang="en-GB" sz="2800" dirty="0"/>
          </a:p>
          <a:p>
            <a:r>
              <a:rPr lang="en-GB" sz="2800" dirty="0"/>
              <a:t>Detection probability;</a:t>
            </a:r>
          </a:p>
          <a:p>
            <a:r>
              <a:rPr lang="en-GB" sz="2800" dirty="0"/>
              <a:t>Observer (age, acuity, motivation…);</a:t>
            </a:r>
          </a:p>
          <a:p>
            <a:r>
              <a:rPr lang="en-GB" sz="2800" dirty="0"/>
              <a:t>Target attributes (shape);</a:t>
            </a:r>
          </a:p>
          <a:p>
            <a:r>
              <a:rPr lang="en-GB" sz="2800" dirty="0"/>
              <a:t>Viewing conditions (atmosphere, glare…).</a:t>
            </a:r>
          </a:p>
          <a:p>
            <a:endParaRPr lang="en-GB" sz="2800" dirty="0"/>
          </a:p>
          <a:p>
            <a:r>
              <a:rPr lang="en-GB" sz="2800" dirty="0"/>
              <a:t>Not all known in general.</a:t>
            </a:r>
          </a:p>
          <a:p>
            <a:endParaRPr lang="en-GB" sz="2800" dirty="0"/>
          </a:p>
          <a:p>
            <a:r>
              <a:rPr lang="en-GB" sz="2800" dirty="0"/>
              <a:t>So threshold is relative not absolute.</a:t>
            </a:r>
          </a:p>
        </p:txBody>
      </p:sp>
    </p:spTree>
    <p:extLst>
      <p:ext uri="{BB962C8B-B14F-4D97-AF65-F5344CB8AC3E}">
        <p14:creationId xmlns:p14="http://schemas.microsoft.com/office/powerpoint/2010/main" val="3773691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Deductions from the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Limiting magnitude:</a:t>
            </a:r>
          </a:p>
          <a:p>
            <a:pPr marL="0" indent="0">
              <a:buNone/>
            </a:pP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b="1" baseline="-25000" dirty="0"/>
              <a:t>0</a:t>
            </a:r>
            <a:r>
              <a:rPr lang="en-GB" b="1" dirty="0"/>
              <a:t> = 0.3834</a:t>
            </a:r>
            <a:r>
              <a:rPr lang="en-GB" b="1" i="1" dirty="0">
                <a:latin typeface="Symbol" panose="05050102010706020507" pitchFamily="18" charset="2"/>
              </a:rPr>
              <a:t>m</a:t>
            </a:r>
            <a:r>
              <a:rPr lang="en-GB" b="1" baseline="-25000" dirty="0"/>
              <a:t>sky</a:t>
            </a:r>
            <a:r>
              <a:rPr lang="en-GB" b="1" dirty="0"/>
              <a:t> – 1.4400 – 2.5log</a:t>
            </a:r>
            <a:r>
              <a:rPr lang="en-GB" b="1" i="1" dirty="0"/>
              <a:t>F</a:t>
            </a:r>
          </a:p>
          <a:p>
            <a:pPr marL="0" indent="0">
              <a:buNone/>
            </a:pPr>
            <a:r>
              <a:rPr lang="en-GB" dirty="0"/>
              <a:t>							</a:t>
            </a:r>
            <a:r>
              <a:rPr lang="en-GB" sz="2400" dirty="0"/>
              <a:t>for 20 &lt; </a:t>
            </a:r>
            <a:r>
              <a:rPr lang="en-GB" sz="2400" i="1" dirty="0" err="1">
                <a:latin typeface="Symbol" panose="05050102010706020507" pitchFamily="18" charset="2"/>
              </a:rPr>
              <a:t>m</a:t>
            </a:r>
            <a:r>
              <a:rPr lang="en-GB" sz="2400" baseline="-25000" dirty="0" err="1"/>
              <a:t>sky</a:t>
            </a:r>
            <a:r>
              <a:rPr lang="en-GB" sz="2400" dirty="0"/>
              <a:t> &lt; 22 mag arcsec</a:t>
            </a:r>
            <a:r>
              <a:rPr lang="en-GB" sz="2400" baseline="30000" dirty="0"/>
              <a:t>-2</a:t>
            </a:r>
            <a:endParaRPr lang="en-GB" sz="2400" dirty="0"/>
          </a:p>
          <a:p>
            <a:r>
              <a:rPr lang="en-GB" dirty="0"/>
              <a:t>Limiting surface brightness:</a:t>
            </a:r>
          </a:p>
          <a:p>
            <a:pPr marL="0" indent="0">
              <a:buNone/>
            </a:pPr>
            <a:r>
              <a:rPr lang="en-GB" i="1" dirty="0">
                <a:latin typeface="Symbol" panose="05050102010706020507" pitchFamily="18" charset="2"/>
              </a:rPr>
              <a:t>		</a:t>
            </a:r>
            <a:r>
              <a:rPr lang="en-GB" b="1" i="1" dirty="0">
                <a:latin typeface="Symbol" panose="05050102010706020507" pitchFamily="18" charset="2"/>
              </a:rPr>
              <a:t>m</a:t>
            </a:r>
            <a:r>
              <a:rPr lang="en-GB" b="1" baseline="-25000" dirty="0"/>
              <a:t>∞</a:t>
            </a:r>
            <a:r>
              <a:rPr lang="en-GB" b="1" dirty="0"/>
              <a:t> = 0.6864</a:t>
            </a:r>
            <a:r>
              <a:rPr lang="en-GB" b="1" i="1" dirty="0">
                <a:latin typeface="Symbol" panose="05050102010706020507" pitchFamily="18" charset="2"/>
              </a:rPr>
              <a:t>m</a:t>
            </a:r>
            <a:r>
              <a:rPr lang="en-GB" b="1" baseline="-25000" dirty="0"/>
              <a:t>sky</a:t>
            </a:r>
            <a:r>
              <a:rPr lang="en-GB" b="1" dirty="0"/>
              <a:t> + 9.9325 – 2.5log</a:t>
            </a:r>
            <a:r>
              <a:rPr lang="en-GB" b="1" i="1" dirty="0"/>
              <a:t>F</a:t>
            </a:r>
          </a:p>
          <a:p>
            <a:pPr marL="0" indent="0">
              <a:buNone/>
            </a:pPr>
            <a:r>
              <a:rPr lang="en-GB" dirty="0"/>
              <a:t>							</a:t>
            </a:r>
            <a:r>
              <a:rPr lang="en-GB" sz="2400" dirty="0"/>
              <a:t>for 18 &lt; </a:t>
            </a:r>
            <a:r>
              <a:rPr lang="en-GB" sz="2400" dirty="0" err="1">
                <a:latin typeface="Symbol" panose="05050102010706020507" pitchFamily="18" charset="2"/>
              </a:rPr>
              <a:t>m</a:t>
            </a:r>
            <a:r>
              <a:rPr lang="en-GB" sz="2400" baseline="-25000" dirty="0" err="1"/>
              <a:t>sky</a:t>
            </a:r>
            <a:r>
              <a:rPr lang="en-GB" sz="2400" dirty="0"/>
              <a:t> &lt; 22 mag arcsec</a:t>
            </a:r>
            <a:r>
              <a:rPr lang="en-GB" sz="2400" baseline="30000" dirty="0"/>
              <a:t>-2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3574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32" y="466344"/>
            <a:ext cx="7724775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63713" y="760020"/>
            <a:ext cx="35966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Stellar magnitude limit as a function of sky brightness, for various values of field factor </a:t>
            </a:r>
            <a:r>
              <a:rPr lang="en-GB" sz="3200" i="1" dirty="0"/>
              <a:t>F.</a:t>
            </a:r>
          </a:p>
          <a:p>
            <a:endParaRPr lang="en-GB" sz="3200" i="1" dirty="0"/>
          </a:p>
          <a:p>
            <a:r>
              <a:rPr lang="en-GB" sz="3200" i="1" dirty="0"/>
              <a:t>F </a:t>
            </a:r>
            <a:r>
              <a:rPr lang="en-GB" sz="3200" dirty="0"/>
              <a:t>= 2.5 gives traditional dark-sky limit 6 mag.</a:t>
            </a:r>
          </a:p>
        </p:txBody>
      </p:sp>
    </p:spTree>
    <p:extLst>
      <p:ext uri="{BB962C8B-B14F-4D97-AF65-F5344CB8AC3E}">
        <p14:creationId xmlns:p14="http://schemas.microsoft.com/office/powerpoint/2010/main" val="549889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04" y="466344"/>
            <a:ext cx="7724775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09611" y="3033749"/>
            <a:ext cx="33488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Stellar limit 6 mag (</a:t>
            </a:r>
            <a:r>
              <a:rPr lang="en-GB" sz="2800" i="1" dirty="0"/>
              <a:t>F</a:t>
            </a:r>
            <a:r>
              <a:rPr lang="en-GB" sz="2800" dirty="0"/>
              <a:t>=2.5) corresponds to large-target surface brightness limit approximately 24 mag/arcsec</a:t>
            </a:r>
            <a:r>
              <a:rPr lang="en-GB" sz="2800" baseline="30000" dirty="0"/>
              <a:t>2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98743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65018" y="685800"/>
            <a:ext cx="10972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/>
              <a:t>Human Contrast Threshold and Astronomical Visibility</a:t>
            </a:r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dirty="0"/>
              <a:t>arxiv.org/abs/1405.4209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2400" dirty="0"/>
              <a:t>Monthly Notices of the Royal Astronomical Society, Volume 442, Issue 3, p.2600-2619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Google “</a:t>
            </a:r>
            <a:r>
              <a:rPr lang="en-GB" dirty="0" err="1"/>
              <a:t>crumey</a:t>
            </a:r>
            <a:r>
              <a:rPr lang="en-GB" dirty="0"/>
              <a:t> contrast”</a:t>
            </a:r>
          </a:p>
        </p:txBody>
      </p:sp>
    </p:spTree>
    <p:extLst>
      <p:ext uri="{BB962C8B-B14F-4D97-AF65-F5344CB8AC3E}">
        <p14:creationId xmlns:p14="http://schemas.microsoft.com/office/powerpoint/2010/main" val="2022647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Telescopic threshold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telescope offers a gain in magnitude limit but a reduction in surface brightness limit.</a:t>
            </a:r>
          </a:p>
          <a:p>
            <a:r>
              <a:rPr lang="en-GB" dirty="0"/>
              <a:t>The threshold curve changes shape as magnification increases.</a:t>
            </a:r>
          </a:p>
          <a:p>
            <a:r>
              <a:rPr lang="en-GB" dirty="0"/>
              <a:t>A DSO may be invisible at low power (too small) and high power (too faint), but visible at medium magnification.</a:t>
            </a:r>
          </a:p>
          <a:p>
            <a:r>
              <a:rPr lang="en-GB" dirty="0"/>
              <a:t>New factors that must be taken into account (e.g. transmittance, monocular vision).</a:t>
            </a:r>
          </a:p>
          <a:p>
            <a:r>
              <a:rPr lang="en-GB" dirty="0"/>
              <a:t>Caution: DSOs are not uniform discs!</a:t>
            </a:r>
          </a:p>
        </p:txBody>
      </p:sp>
    </p:spTree>
    <p:extLst>
      <p:ext uri="{BB962C8B-B14F-4D97-AF65-F5344CB8AC3E}">
        <p14:creationId xmlns:p14="http://schemas.microsoft.com/office/powerpoint/2010/main" val="260962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36" y="464127"/>
            <a:ext cx="7724775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46593" y="854270"/>
            <a:ext cx="34869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Threshold curves for a 100mm refractor at various magnifications. </a:t>
            </a:r>
          </a:p>
          <a:p>
            <a:endParaRPr lang="en-GB" sz="2400" dirty="0"/>
          </a:p>
          <a:p>
            <a:r>
              <a:rPr lang="en-GB" sz="2400" dirty="0"/>
              <a:t>(95% transmittance, observer with 6mm eye pupil and </a:t>
            </a:r>
            <a:r>
              <a:rPr lang="en-GB" sz="2400" i="1" dirty="0"/>
              <a:t>F</a:t>
            </a:r>
            <a:r>
              <a:rPr lang="en-GB" sz="2400" dirty="0"/>
              <a:t>=2.)</a:t>
            </a:r>
          </a:p>
          <a:p>
            <a:endParaRPr lang="en-GB" sz="2400" dirty="0"/>
          </a:p>
          <a:p>
            <a:r>
              <a:rPr lang="en-GB" sz="2400" dirty="0"/>
              <a:t>Target (data point) is predicted visible at x75 but invisible at the lower or higher powers.</a:t>
            </a:r>
          </a:p>
        </p:txBody>
      </p:sp>
    </p:spTree>
    <p:extLst>
      <p:ext uri="{BB962C8B-B14F-4D97-AF65-F5344CB8AC3E}">
        <p14:creationId xmlns:p14="http://schemas.microsoft.com/office/powerpoint/2010/main" val="235184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60" y="454152"/>
            <a:ext cx="7724775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51520" y="1039939"/>
            <a:ext cx="39624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A: 10x50 binoculars, dark site</a:t>
            </a:r>
          </a:p>
          <a:p>
            <a:r>
              <a:rPr lang="en-GB" sz="2400" dirty="0"/>
              <a:t>B: 6” refractor, dark site</a:t>
            </a:r>
          </a:p>
          <a:p>
            <a:r>
              <a:rPr lang="en-GB" sz="2400" dirty="0"/>
              <a:t>C: 16” reflector, light-polluted              site</a:t>
            </a:r>
          </a:p>
          <a:p>
            <a:endParaRPr lang="en-GB" dirty="0"/>
          </a:p>
          <a:p>
            <a:r>
              <a:rPr lang="en-GB" sz="2400" dirty="0"/>
              <a:t>Data points: Messier galaxies in Virgo </a:t>
            </a:r>
            <a:r>
              <a:rPr lang="en-GB" sz="2400" dirty="0" err="1"/>
              <a:t>Cluter</a:t>
            </a:r>
            <a:endParaRPr lang="en-GB" sz="2400" dirty="0"/>
          </a:p>
          <a:p>
            <a:endParaRPr lang="en-GB" dirty="0"/>
          </a:p>
          <a:p>
            <a:r>
              <a:rPr lang="en-GB" sz="2000" dirty="0"/>
              <a:t>Dark site: 21.5 mag/arcsec</a:t>
            </a:r>
            <a:r>
              <a:rPr lang="en-GB" sz="2000" baseline="30000" dirty="0"/>
              <a:t>2</a:t>
            </a:r>
          </a:p>
          <a:p>
            <a:r>
              <a:rPr lang="en-GB" sz="2000" dirty="0"/>
              <a:t>Bright site: 20 mag/arcsec</a:t>
            </a:r>
            <a:r>
              <a:rPr lang="en-GB" sz="2000" baseline="30000" dirty="0"/>
              <a:t>2</a:t>
            </a:r>
          </a:p>
          <a:p>
            <a:r>
              <a:rPr lang="en-GB" sz="2000" dirty="0"/>
              <a:t>Exit pupil 3mm for both scopes</a:t>
            </a:r>
          </a:p>
          <a:p>
            <a:r>
              <a:rPr lang="en-GB" sz="2000" dirty="0"/>
              <a:t>Transmittances 85%, 95%, 75%</a:t>
            </a:r>
          </a:p>
          <a:p>
            <a:r>
              <a:rPr lang="en-GB" sz="2000" dirty="0"/>
              <a:t>Reflector with 25% central obstruction</a:t>
            </a:r>
          </a:p>
          <a:p>
            <a:r>
              <a:rPr lang="en-GB" sz="2000" dirty="0"/>
              <a:t>Observer 7mm eye pupil, </a:t>
            </a:r>
            <a:r>
              <a:rPr lang="en-GB" sz="2000" i="1" dirty="0"/>
              <a:t>F</a:t>
            </a:r>
            <a:r>
              <a:rPr lang="en-GB" sz="2000" dirty="0"/>
              <a:t>=2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800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00" y="527304"/>
            <a:ext cx="7724775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34401" y="1097280"/>
            <a:ext cx="36576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Objects discovered by William Herschel, </a:t>
            </a:r>
            <a:r>
              <a:rPr lang="en-GB" sz="2400" dirty="0" err="1"/>
              <a:t>dec</a:t>
            </a:r>
            <a:r>
              <a:rPr lang="en-GB" sz="2400" dirty="0"/>
              <a:t> ≥60°</a:t>
            </a:r>
          </a:p>
          <a:p>
            <a:endParaRPr lang="en-GB" sz="2400" dirty="0"/>
          </a:p>
          <a:p>
            <a:r>
              <a:rPr lang="en-GB" sz="2400" dirty="0"/>
              <a:t>Herschel’s threshold curve calculated from his recorded parameters, and assumed sky brightness 21.83 mag arcsec</a:t>
            </a:r>
            <a:r>
              <a:rPr lang="en-GB" sz="2400" baseline="30000" dirty="0"/>
              <a:t>-2</a:t>
            </a:r>
            <a:r>
              <a:rPr lang="en-GB" sz="2400" dirty="0"/>
              <a:t>.</a:t>
            </a:r>
          </a:p>
          <a:p>
            <a:endParaRPr lang="en-GB" dirty="0"/>
          </a:p>
          <a:p>
            <a:r>
              <a:rPr lang="en-GB" sz="2000" dirty="0"/>
              <a:t>Aperture 18.7 inches</a:t>
            </a:r>
          </a:p>
          <a:p>
            <a:r>
              <a:rPr lang="en-GB" sz="2000" dirty="0"/>
              <a:t>Transmittance 63%</a:t>
            </a:r>
          </a:p>
          <a:p>
            <a:r>
              <a:rPr lang="en-GB" sz="2000" dirty="0"/>
              <a:t>Exit pupil 3.03mm (x 157 power)</a:t>
            </a:r>
          </a:p>
          <a:p>
            <a:r>
              <a:rPr lang="en-GB" sz="2000" dirty="0"/>
              <a:t>Eye pupil 5.1mm</a:t>
            </a:r>
          </a:p>
          <a:p>
            <a:r>
              <a:rPr lang="en-GB" sz="2000" dirty="0"/>
              <a:t>Naked-eye limit 6.0 (for </a:t>
            </a:r>
            <a:r>
              <a:rPr lang="en-GB" sz="2000" i="1" dirty="0"/>
              <a:t>B-V</a:t>
            </a:r>
            <a:r>
              <a:rPr lang="en-GB" sz="2000" dirty="0"/>
              <a:t> 0.85)</a:t>
            </a:r>
          </a:p>
          <a:p>
            <a:r>
              <a:rPr lang="en-GB" sz="2000" i="1" dirty="0"/>
              <a:t>F</a:t>
            </a:r>
            <a:r>
              <a:rPr lang="en-GB" sz="2000" dirty="0"/>
              <a:t> = 2.36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045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48" y="404812"/>
            <a:ext cx="3429000" cy="4219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2648" y="4963885"/>
            <a:ext cx="35452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M31 </a:t>
            </a:r>
            <a:r>
              <a:rPr lang="en-GB" dirty="0" err="1"/>
              <a:t>isophotes</a:t>
            </a:r>
            <a:r>
              <a:rPr lang="en-GB" dirty="0"/>
              <a:t> to 25.9 mag/arcsec</a:t>
            </a:r>
            <a:r>
              <a:rPr lang="en-GB" baseline="30000" dirty="0"/>
              <a:t>2</a:t>
            </a:r>
          </a:p>
          <a:p>
            <a:r>
              <a:rPr lang="en-GB" dirty="0"/>
              <a:t>Total magnitude 3.5</a:t>
            </a:r>
          </a:p>
          <a:p>
            <a:r>
              <a:rPr lang="en-GB" dirty="0"/>
              <a:t>(De </a:t>
            </a:r>
            <a:r>
              <a:rPr lang="en-GB" dirty="0" err="1"/>
              <a:t>Vaucouleurs</a:t>
            </a:r>
            <a:r>
              <a:rPr lang="en-GB" dirty="0"/>
              <a:t> 1958)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802" y="404812"/>
            <a:ext cx="3305175" cy="4095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57756" y="4963885"/>
            <a:ext cx="35452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M33 </a:t>
            </a:r>
            <a:r>
              <a:rPr lang="en-GB" dirty="0" err="1"/>
              <a:t>isophotes</a:t>
            </a:r>
            <a:r>
              <a:rPr lang="en-GB" dirty="0"/>
              <a:t> to 25.3 mag/arcsec</a:t>
            </a:r>
            <a:r>
              <a:rPr lang="en-GB" baseline="30000" dirty="0"/>
              <a:t>2</a:t>
            </a:r>
          </a:p>
          <a:p>
            <a:r>
              <a:rPr lang="en-GB" dirty="0"/>
              <a:t>Total magnitude 5.9</a:t>
            </a:r>
          </a:p>
          <a:p>
            <a:r>
              <a:rPr lang="en-GB" dirty="0"/>
              <a:t>(De </a:t>
            </a:r>
            <a:r>
              <a:rPr lang="en-GB" dirty="0" err="1"/>
              <a:t>Vaucouleurs</a:t>
            </a:r>
            <a:r>
              <a:rPr lang="en-GB" dirty="0"/>
              <a:t> 1959)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741665" y="404812"/>
            <a:ext cx="33406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stellar magnitude limit is required in order for M31 or M33 to be visible to the naked eye?</a:t>
            </a:r>
          </a:p>
        </p:txBody>
      </p:sp>
    </p:spTree>
    <p:extLst>
      <p:ext uri="{BB962C8B-B14F-4D97-AF65-F5344CB8AC3E}">
        <p14:creationId xmlns:p14="http://schemas.microsoft.com/office/powerpoint/2010/main" val="1451647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60" y="369125"/>
            <a:ext cx="7724775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53985" y="950026"/>
            <a:ext cx="3608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Surface brightness of M31 measured within successive </a:t>
            </a:r>
            <a:r>
              <a:rPr lang="en-GB" sz="2800" dirty="0" err="1"/>
              <a:t>isophotes</a:t>
            </a:r>
            <a:r>
              <a:rPr lang="en-GB" sz="2800" dirty="0"/>
              <a:t>.</a:t>
            </a:r>
          </a:p>
          <a:p>
            <a:r>
              <a:rPr lang="en-GB" sz="2800" dirty="0"/>
              <a:t>Data from de </a:t>
            </a:r>
            <a:r>
              <a:rPr lang="en-GB" sz="2800" dirty="0" err="1"/>
              <a:t>Vaucouleurs</a:t>
            </a:r>
            <a:r>
              <a:rPr lang="en-GB" sz="2800" dirty="0"/>
              <a:t> (1959)</a:t>
            </a:r>
          </a:p>
        </p:txBody>
      </p:sp>
    </p:spTree>
    <p:extLst>
      <p:ext uri="{BB962C8B-B14F-4D97-AF65-F5344CB8AC3E}">
        <p14:creationId xmlns:p14="http://schemas.microsoft.com/office/powerpoint/2010/main" val="2783653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16" y="502920"/>
            <a:ext cx="7724775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05089" y="1475232"/>
            <a:ext cx="32064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Threshold curve such that M31 is estimated to be just visible.</a:t>
            </a:r>
          </a:p>
          <a:p>
            <a:endParaRPr lang="en-GB" sz="2800" dirty="0"/>
          </a:p>
          <a:p>
            <a:r>
              <a:rPr lang="en-GB" sz="2800" dirty="0"/>
              <a:t>It corresponds to </a:t>
            </a:r>
            <a:r>
              <a:rPr lang="en-GB" sz="2800" i="1" dirty="0"/>
              <a:t>F</a:t>
            </a:r>
            <a:r>
              <a:rPr lang="en-GB" sz="2800" dirty="0"/>
              <a:t>=2, background</a:t>
            </a:r>
          </a:p>
          <a:p>
            <a:r>
              <a:rPr lang="en-GB" sz="2800" dirty="0"/>
              <a:t>19.2 mag/arcsec</a:t>
            </a:r>
            <a:r>
              <a:rPr lang="en-GB" sz="2800" baseline="30000" dirty="0"/>
              <a:t>2</a:t>
            </a:r>
            <a:r>
              <a:rPr lang="en-GB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23564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31" y="487878"/>
            <a:ext cx="7724775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55231" y="1151906"/>
            <a:ext cx="35416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asymptote to the threshold curve gives the stellar magnitude limit as 5.2.</a:t>
            </a:r>
          </a:p>
          <a:p>
            <a:endParaRPr lang="en-GB" sz="2800" dirty="0"/>
          </a:p>
          <a:p>
            <a:r>
              <a:rPr lang="en-GB" sz="2800" dirty="0"/>
              <a:t>This is the “effective magnitude” of the galaxy, fainter than the measured total magnitude 3.5.</a:t>
            </a:r>
          </a:p>
        </p:txBody>
      </p:sp>
    </p:spTree>
    <p:extLst>
      <p:ext uri="{BB962C8B-B14F-4D97-AF65-F5344CB8AC3E}">
        <p14:creationId xmlns:p14="http://schemas.microsoft.com/office/powerpoint/2010/main" val="45858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44" y="478536"/>
            <a:ext cx="7724775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14817" y="682752"/>
            <a:ext cx="32186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For M33 the same procedure gives effective magnitude 6.6, compared with total magnitude 5.9.</a:t>
            </a:r>
          </a:p>
          <a:p>
            <a:endParaRPr lang="en-GB" sz="2400" dirty="0"/>
          </a:p>
          <a:p>
            <a:r>
              <a:rPr lang="en-GB" sz="2400" dirty="0"/>
              <a:t>This is consistent with visual estimates:</a:t>
            </a:r>
          </a:p>
          <a:p>
            <a:r>
              <a:rPr lang="en-GB" sz="2400" dirty="0" err="1"/>
              <a:t>Heis</a:t>
            </a:r>
            <a:r>
              <a:rPr lang="en-GB" sz="2400" dirty="0"/>
              <a:t> (1872) 6.7</a:t>
            </a:r>
          </a:p>
          <a:p>
            <a:r>
              <a:rPr lang="en-GB" sz="2400" dirty="0" err="1"/>
              <a:t>Holetschek</a:t>
            </a:r>
            <a:r>
              <a:rPr lang="en-GB" sz="2400" dirty="0"/>
              <a:t> (1907) ≈7 Weaver (1947) 6.8.</a:t>
            </a:r>
          </a:p>
        </p:txBody>
      </p:sp>
    </p:spTree>
    <p:extLst>
      <p:ext uri="{BB962C8B-B14F-4D97-AF65-F5344CB8AC3E}">
        <p14:creationId xmlns:p14="http://schemas.microsoft.com/office/powerpoint/2010/main" val="21592611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1648" y="193014"/>
            <a:ext cx="4096512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Bowen (1947): magnitude limit with three telescopes at different magnifications.</a:t>
            </a:r>
          </a:p>
          <a:p>
            <a:endParaRPr lang="en-GB" sz="2400" dirty="0"/>
          </a:p>
          <a:p>
            <a:r>
              <a:rPr lang="en-GB" sz="2400" dirty="0"/>
              <a:t>If transmittance of smallest scope is estimated as 90±5%, then all other parameters are deduced from the model.</a:t>
            </a:r>
          </a:p>
          <a:p>
            <a:endParaRPr lang="en-GB" sz="2400" dirty="0"/>
          </a:p>
          <a:p>
            <a:r>
              <a:rPr lang="en-GB" sz="2400" dirty="0"/>
              <a:t>Anomalous 60-inch point due to over-magnification enables seeing to be calculated.</a:t>
            </a:r>
          </a:p>
          <a:p>
            <a:endParaRPr lang="en-GB" sz="2400" dirty="0"/>
          </a:p>
          <a:p>
            <a:r>
              <a:rPr lang="en-GB" sz="2000" dirty="0"/>
              <a:t>Sky brightness 21.27 mag/arcsec</a:t>
            </a:r>
            <a:r>
              <a:rPr lang="en-GB" sz="2000" baseline="30000" dirty="0"/>
              <a:t>2</a:t>
            </a:r>
            <a:r>
              <a:rPr lang="en-GB" sz="2000" dirty="0"/>
              <a:t>, (≈21.6 mag/arcsec</a:t>
            </a:r>
            <a:r>
              <a:rPr lang="en-GB" sz="2000" baseline="30000" dirty="0"/>
              <a:t>2</a:t>
            </a:r>
            <a:r>
              <a:rPr lang="en-GB" sz="2000" dirty="0"/>
              <a:t> zenith).</a:t>
            </a:r>
          </a:p>
          <a:p>
            <a:r>
              <a:rPr lang="en-GB" sz="2000" dirty="0"/>
              <a:t>Seeing 1.1 </a:t>
            </a:r>
            <a:r>
              <a:rPr lang="en-GB" sz="2000" dirty="0" err="1"/>
              <a:t>arcsec</a:t>
            </a:r>
            <a:r>
              <a:rPr lang="en-GB" sz="2000" dirty="0"/>
              <a:t>.</a:t>
            </a:r>
          </a:p>
          <a:p>
            <a:r>
              <a:rPr lang="en-GB" sz="2000" dirty="0"/>
              <a:t>60-inch mirror: 85% reflectance.</a:t>
            </a:r>
          </a:p>
          <a:p>
            <a:r>
              <a:rPr lang="en-GB" sz="2000" dirty="0"/>
              <a:t>Bowen’s pupil diameter: 5.2mm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989"/>
            <a:ext cx="772477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61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dirty="0"/>
              <a:t>What is the faintest star or DSO you would expect to see</a:t>
            </a:r>
          </a:p>
          <a:p>
            <a:r>
              <a:rPr lang="en-GB" dirty="0"/>
              <a:t>with naked eye</a:t>
            </a:r>
          </a:p>
          <a:p>
            <a:r>
              <a:rPr lang="en-GB" dirty="0"/>
              <a:t>or telescope at various magnifications,</a:t>
            </a:r>
          </a:p>
          <a:p>
            <a:r>
              <a:rPr lang="en-GB" dirty="0"/>
              <a:t>under various conditions of sky darkness?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This could help us understand</a:t>
            </a:r>
          </a:p>
          <a:p>
            <a:r>
              <a:rPr lang="en-GB" dirty="0"/>
              <a:t>the practical meaning of “dark sky”,</a:t>
            </a:r>
          </a:p>
          <a:p>
            <a:r>
              <a:rPr lang="en-GB" dirty="0"/>
              <a:t>the historic growth of light pollution,</a:t>
            </a:r>
          </a:p>
          <a:p>
            <a:r>
              <a:rPr lang="en-GB" dirty="0"/>
              <a:t>the achievements of visual astronomers.</a:t>
            </a:r>
          </a:p>
          <a:p>
            <a:pP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844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rk sky sche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3613" y="381000"/>
            <a:ext cx="772477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68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65018" y="685800"/>
            <a:ext cx="10972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/>
              <a:t>Human Contrast Threshold and Astronomical Visibility</a:t>
            </a:r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dirty="0"/>
              <a:t>arxiv.org/abs/1405.4209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2400" dirty="0"/>
              <a:t>Monthly Notices of the Royal Astronomical Society, Volume 442, Issue 3, p.2600-2619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Google “</a:t>
            </a:r>
            <a:r>
              <a:rPr lang="en-GB" dirty="0" err="1"/>
              <a:t>crumey</a:t>
            </a:r>
            <a:r>
              <a:rPr lang="en-GB" dirty="0"/>
              <a:t> contrast”</a:t>
            </a:r>
          </a:p>
        </p:txBody>
      </p:sp>
    </p:spTree>
    <p:extLst>
      <p:ext uri="{BB962C8B-B14F-4D97-AF65-F5344CB8AC3E}">
        <p14:creationId xmlns:p14="http://schemas.microsoft.com/office/powerpoint/2010/main" val="185809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do we mean by “brightness”?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417" y="2014535"/>
            <a:ext cx="695771" cy="12155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307" y="2014536"/>
            <a:ext cx="1619250" cy="2828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06417" y="3428998"/>
            <a:ext cx="5272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This looks smaller, not dimmer</a:t>
            </a:r>
          </a:p>
        </p:txBody>
      </p:sp>
      <p:sp>
        <p:nvSpPr>
          <p:cNvPr id="8" name="Parallelogram 7"/>
          <p:cNvSpPr/>
          <p:nvPr/>
        </p:nvSpPr>
        <p:spPr>
          <a:xfrm rot="3006868">
            <a:off x="8032284" y="4791167"/>
            <a:ext cx="1215903" cy="1950134"/>
          </a:xfrm>
          <a:prstGeom prst="parallelogram">
            <a:avLst/>
          </a:prstGeom>
          <a:solidFill>
            <a:srgbClr val="FFFF00">
              <a:alpha val="25098"/>
            </a:srgb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arallelogram 9"/>
          <p:cNvSpPr/>
          <p:nvPr/>
        </p:nvSpPr>
        <p:spPr>
          <a:xfrm rot="3006868">
            <a:off x="3741790" y="4791169"/>
            <a:ext cx="1215903" cy="1950134"/>
          </a:xfrm>
          <a:prstGeom prst="parallelogram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16117" y="5026024"/>
            <a:ext cx="3589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This gives more light</a:t>
            </a:r>
          </a:p>
        </p:txBody>
      </p:sp>
    </p:spTree>
    <p:extLst>
      <p:ext uri="{BB962C8B-B14F-4D97-AF65-F5344CB8AC3E}">
        <p14:creationId xmlns:p14="http://schemas.microsoft.com/office/powerpoint/2010/main" val="142312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Two kinds of brightness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417" y="2014535"/>
            <a:ext cx="695771" cy="12155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307" y="2014536"/>
            <a:ext cx="1619250" cy="2828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06417" y="3428997"/>
            <a:ext cx="40932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surface brightness is the same for both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1104" y="4754880"/>
            <a:ext cx="61216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apparent magnitude is greater for this one</a:t>
            </a:r>
          </a:p>
        </p:txBody>
      </p:sp>
    </p:spTree>
    <p:extLst>
      <p:ext uri="{BB962C8B-B14F-4D97-AF65-F5344CB8AC3E}">
        <p14:creationId xmlns:p14="http://schemas.microsoft.com/office/powerpoint/2010/main" val="2972430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9900445"/>
              </p:ext>
            </p:extLst>
          </p:nvPr>
        </p:nvGraphicFramePr>
        <p:xfrm>
          <a:off x="793172" y="1626919"/>
          <a:ext cx="10605656" cy="1824060"/>
        </p:xfrm>
        <a:graphic>
          <a:graphicData uri="http://schemas.openxmlformats.org/drawingml/2006/table">
            <a:tbl>
              <a:tblPr firstRow="1" firstCol="1" bandRow="1"/>
              <a:tblGrid>
                <a:gridCol w="2651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3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6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80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Photometry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Astronomy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0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Illuminance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Apparent magnitude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0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Luminance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cd/m</a:t>
                      </a:r>
                      <a:r>
                        <a:rPr lang="en-GB" sz="28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Surface brightness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mag/arcsec</a:t>
                      </a:r>
                      <a:r>
                        <a:rPr lang="en-GB" sz="28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81919" y="3752603"/>
            <a:ext cx="1028942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Photometric units are linear, and higher means brighter</a:t>
            </a:r>
          </a:p>
          <a:p>
            <a:r>
              <a:rPr lang="en-GB" sz="3200" dirty="0"/>
              <a:t>Astronomical units are logarithmic, and higher means fainter</a:t>
            </a:r>
          </a:p>
          <a:p>
            <a:r>
              <a:rPr lang="en-GB" sz="3200" dirty="0"/>
              <a:t>Sky Quality Meter gives “SQ” reading in mag/arcsec</a:t>
            </a:r>
            <a:r>
              <a:rPr lang="en-GB" sz="3200" baseline="30000" dirty="0"/>
              <a:t>2</a:t>
            </a:r>
            <a:endParaRPr lang="en-GB" sz="32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32563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We see because of contrast</a:t>
            </a:r>
            <a:endParaRPr lang="en-GB" sz="3600" dirty="0"/>
          </a:p>
        </p:txBody>
      </p:sp>
      <p:pic>
        <p:nvPicPr>
          <p:cNvPr id="12" name="Content Placeholder 11" descr="colour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82702" y="2280615"/>
            <a:ext cx="4049319" cy="3173535"/>
          </a:xfrm>
        </p:spPr>
      </p:pic>
      <p:pic>
        <p:nvPicPr>
          <p:cNvPr id="13" name="Content Placeholder 12" descr="grey.bmp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72200" y="2280615"/>
            <a:ext cx="4038600" cy="3165135"/>
          </a:xfrm>
        </p:spPr>
      </p:pic>
      <p:sp>
        <p:nvSpPr>
          <p:cNvPr id="14" name="TextBox 13"/>
          <p:cNvSpPr txBox="1"/>
          <p:nvPr/>
        </p:nvSpPr>
        <p:spPr>
          <a:xfrm>
            <a:off x="1304745" y="5454150"/>
            <a:ext cx="40324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>
              <a:solidFill>
                <a:prstClr val="black"/>
              </a:solidFill>
            </a:endParaRPr>
          </a:p>
          <a:p>
            <a:pPr algn="ctr"/>
            <a:r>
              <a:rPr lang="en-GB" sz="4000" b="1" dirty="0">
                <a:solidFill>
                  <a:prstClr val="black"/>
                </a:solidFill>
              </a:rPr>
              <a:t>Colour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1407" y="5445225"/>
            <a:ext cx="472637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>
              <a:solidFill>
                <a:prstClr val="black"/>
              </a:solidFill>
            </a:endParaRPr>
          </a:p>
          <a:p>
            <a:pPr algn="ctr"/>
            <a:r>
              <a:rPr lang="en-GB" sz="4000" b="1" dirty="0">
                <a:solidFill>
                  <a:prstClr val="black"/>
                </a:solidFill>
              </a:rPr>
              <a:t>Surface brightness</a:t>
            </a:r>
          </a:p>
        </p:txBody>
      </p:sp>
    </p:spTree>
    <p:extLst>
      <p:ext uri="{BB962C8B-B14F-4D97-AF65-F5344CB8AC3E}">
        <p14:creationId xmlns:p14="http://schemas.microsoft.com/office/powerpoint/2010/main" val="2726254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reshold.bmp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196935" y="259464"/>
            <a:ext cx="7464425" cy="5849937"/>
          </a:xfrm>
        </p:spPr>
      </p:pic>
      <p:sp>
        <p:nvSpPr>
          <p:cNvPr id="5" name="TextBox 4"/>
          <p:cNvSpPr txBox="1"/>
          <p:nvPr/>
        </p:nvSpPr>
        <p:spPr>
          <a:xfrm>
            <a:off x="154378" y="6211669"/>
            <a:ext cx="11804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Visibility depends on </a:t>
            </a:r>
            <a:r>
              <a:rPr lang="en-GB" sz="3600" b="1" dirty="0"/>
              <a:t>size</a:t>
            </a:r>
            <a:r>
              <a:rPr lang="en-GB" sz="3600" dirty="0"/>
              <a:t> and </a:t>
            </a:r>
            <a:r>
              <a:rPr lang="en-GB" sz="3600" b="1" dirty="0"/>
              <a:t>surface brightness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194635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Blackwell (1946)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Uniform circular target projected on illuminated screen.</a:t>
            </a:r>
          </a:p>
          <a:p>
            <a:r>
              <a:rPr lang="en-GB" dirty="0"/>
              <a:t>Target in one of several possible positions.</a:t>
            </a:r>
          </a:p>
          <a:p>
            <a:r>
              <a:rPr lang="en-GB" dirty="0"/>
              <a:t>Subjects indicate position using a keypad.</a:t>
            </a:r>
          </a:p>
          <a:p>
            <a:r>
              <a:rPr lang="en-GB" dirty="0"/>
              <a:t>Threshold defined as 50 per cent success.</a:t>
            </a:r>
          </a:p>
          <a:p>
            <a:r>
              <a:rPr lang="en-GB" dirty="0"/>
              <a:t>Study extended to larger targets by Taylor (1960).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3746666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1054</Words>
  <Application>Microsoft Office PowerPoint</Application>
  <PresentationFormat>Widescreen</PresentationFormat>
  <Paragraphs>172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Symbol</vt:lpstr>
      <vt:lpstr>Times New Roman</vt:lpstr>
      <vt:lpstr>3_Office Theme</vt:lpstr>
      <vt:lpstr>8_Office Theme</vt:lpstr>
      <vt:lpstr>Office Theme</vt:lpstr>
      <vt:lpstr>Modelling the visibility of deep-sky objects</vt:lpstr>
      <vt:lpstr>PowerPoint Presentation</vt:lpstr>
      <vt:lpstr>The problem</vt:lpstr>
      <vt:lpstr>What do we mean by “brightness”?</vt:lpstr>
      <vt:lpstr>Two kinds of brightness</vt:lpstr>
      <vt:lpstr>PowerPoint Presentation</vt:lpstr>
      <vt:lpstr>We see because of contrast</vt:lpstr>
      <vt:lpstr>PowerPoint Presentation</vt:lpstr>
      <vt:lpstr>Blackwell (1946)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F-Factor</vt:lpstr>
      <vt:lpstr>PowerPoint Presentation</vt:lpstr>
      <vt:lpstr>Deductions from the model</vt:lpstr>
      <vt:lpstr>PowerPoint Presentation</vt:lpstr>
      <vt:lpstr>PowerPoint Presentation</vt:lpstr>
      <vt:lpstr>Telescopic threshold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</dc:creator>
  <cp:lastModifiedBy>Admin</cp:lastModifiedBy>
  <cp:revision>142</cp:revision>
  <dcterms:created xsi:type="dcterms:W3CDTF">2015-01-08T12:47:04Z</dcterms:created>
  <dcterms:modified xsi:type="dcterms:W3CDTF">2018-01-05T16:14:35Z</dcterms:modified>
</cp:coreProperties>
</file>