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</p:sldMasterIdLst>
  <p:sldIdLst>
    <p:sldId id="256" r:id="rId11"/>
    <p:sldId id="257" r:id="rId12"/>
    <p:sldId id="258" r:id="rId13"/>
    <p:sldId id="263" r:id="rId14"/>
    <p:sldId id="265" r:id="rId15"/>
    <p:sldId id="282" r:id="rId16"/>
    <p:sldId id="259" r:id="rId17"/>
    <p:sldId id="264" r:id="rId18"/>
    <p:sldId id="267" r:id="rId19"/>
    <p:sldId id="262" r:id="rId20"/>
    <p:sldId id="269" r:id="rId21"/>
    <p:sldId id="272" r:id="rId22"/>
    <p:sldId id="273" r:id="rId23"/>
    <p:sldId id="275" r:id="rId24"/>
    <p:sldId id="274" r:id="rId25"/>
    <p:sldId id="276" r:id="rId26"/>
    <p:sldId id="277" r:id="rId27"/>
    <p:sldId id="278" r:id="rId28"/>
    <p:sldId id="279" r:id="rId29"/>
    <p:sldId id="280" r:id="rId30"/>
    <p:sldId id="286" r:id="rId31"/>
    <p:sldId id="284" r:id="rId32"/>
    <p:sldId id="287" r:id="rId33"/>
    <p:sldId id="285" r:id="rId34"/>
    <p:sldId id="281" r:id="rId35"/>
    <p:sldId id="289" r:id="rId36"/>
    <p:sldId id="288" r:id="rId37"/>
    <p:sldId id="271" r:id="rId38"/>
    <p:sldId id="290" r:id="rId39"/>
    <p:sldId id="296" r:id="rId40"/>
    <p:sldId id="294" r:id="rId41"/>
    <p:sldId id="301" r:id="rId42"/>
    <p:sldId id="291" r:id="rId43"/>
    <p:sldId id="302" r:id="rId44"/>
    <p:sldId id="295" r:id="rId45"/>
    <p:sldId id="297" r:id="rId46"/>
    <p:sldId id="298" r:id="rId47"/>
    <p:sldId id="299" r:id="rId48"/>
    <p:sldId id="300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slide" Target="slides/slide31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15849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50607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0011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7316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44110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320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53154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7200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0937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32591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5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5210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8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61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44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18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20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809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51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40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528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031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5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51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752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017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69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8645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313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1239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0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895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7947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89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2368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089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47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3932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27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919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284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0249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5740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360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132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2422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6662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8411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4375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700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6919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96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48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06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866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929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340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5772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528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065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293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3398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4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9927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6419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037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6268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6427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844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6596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457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28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6685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2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7841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9629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3763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56021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5411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88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1128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593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329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3566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95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32093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6852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2762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055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005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7963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3347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382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07115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2575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95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2264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26989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1389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845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06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0663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55076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22942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862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1764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33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8BD5-ECB3-465E-B3A0-3E9960F242E7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67325-0EF7-4605-A739-20E96E11B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5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3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9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6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7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7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4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76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2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9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astro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Will I See?</a:t>
            </a:r>
            <a:br>
              <a:rPr lang="en-GB" dirty="0"/>
            </a:br>
            <a:r>
              <a:rPr lang="en-GB" sz="4000" dirty="0"/>
              <a:t>Modelling astronomical visibility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>
                <a:hlinkClick r:id="rId2" action="ppaction://hlinkfile"/>
              </a:rPr>
              <a:t>Dr Andrew </a:t>
            </a:r>
            <a:r>
              <a:rPr lang="en-GB" dirty="0" err="1">
                <a:hlinkClick r:id="rId2" action="ppaction://hlinkfile"/>
              </a:rPr>
              <a:t>Crumey</a:t>
            </a:r>
            <a:endParaRPr lang="en-GB" dirty="0"/>
          </a:p>
          <a:p>
            <a:r>
              <a:rPr lang="en-GB" dirty="0"/>
              <a:t>Northumbria University</a:t>
            </a:r>
          </a:p>
        </p:txBody>
      </p:sp>
    </p:spTree>
    <p:extLst>
      <p:ext uri="{BB962C8B-B14F-4D97-AF65-F5344CB8AC3E}">
        <p14:creationId xmlns:p14="http://schemas.microsoft.com/office/powerpoint/2010/main" val="3882857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Apparent magnitude depends on distance (the further the source, the fainter the magnitude).</a:t>
            </a:r>
          </a:p>
          <a:p>
            <a:r>
              <a:rPr lang="en-GB" dirty="0"/>
              <a:t>Surface brightness is independent of distance.</a:t>
            </a:r>
          </a:p>
          <a:p>
            <a:r>
              <a:rPr lang="en-GB" dirty="0"/>
              <a:t>A telescope makes things look closer (bigger).</a:t>
            </a:r>
          </a:p>
          <a:p>
            <a:r>
              <a:rPr lang="en-GB" dirty="0"/>
              <a:t>It can make things brighter in apparent magnitude.</a:t>
            </a:r>
          </a:p>
          <a:p>
            <a:r>
              <a:rPr lang="en-GB" dirty="0"/>
              <a:t>It cannot increase surface brightness (in general it decreases it).</a:t>
            </a:r>
          </a:p>
        </p:txBody>
      </p:sp>
    </p:spTree>
    <p:extLst>
      <p:ext uri="{BB962C8B-B14F-4D97-AF65-F5344CB8AC3E}">
        <p14:creationId xmlns:p14="http://schemas.microsoft.com/office/powerpoint/2010/main" val="206278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reshold.bmp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297277" y="224489"/>
            <a:ext cx="7464239" cy="5849880"/>
          </a:xfrm>
        </p:spPr>
      </p:pic>
      <p:sp>
        <p:nvSpPr>
          <p:cNvPr id="5" name="TextBox 4"/>
          <p:cNvSpPr txBox="1"/>
          <p:nvPr/>
        </p:nvSpPr>
        <p:spPr>
          <a:xfrm>
            <a:off x="2196935" y="6211669"/>
            <a:ext cx="7813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Visibility depends on </a:t>
            </a:r>
            <a:r>
              <a:rPr lang="en-GB" sz="3600" b="1" dirty="0"/>
              <a:t>size</a:t>
            </a:r>
            <a:r>
              <a:rPr lang="en-GB" sz="3600" dirty="0"/>
              <a:t> and </a:t>
            </a:r>
            <a:r>
              <a:rPr lang="en-GB" sz="3600" b="1" dirty="0"/>
              <a:t>luminance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9463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we try to read in low light we need larger print.</a:t>
            </a:r>
          </a:p>
          <a:p>
            <a:endParaRPr lang="en-GB" dirty="0"/>
          </a:p>
          <a:p>
            <a:r>
              <a:rPr lang="en-GB" dirty="0"/>
              <a:t>For something to be visible at low light levels it needs to be large enough.</a:t>
            </a:r>
          </a:p>
          <a:p>
            <a:endParaRPr lang="en-GB" dirty="0"/>
          </a:p>
          <a:p>
            <a:r>
              <a:rPr lang="en-GB" dirty="0"/>
              <a:t>If we want to see a faint galaxy against the sky we need to magnify it sufficiently.</a:t>
            </a:r>
          </a:p>
        </p:txBody>
      </p:sp>
    </p:spTree>
    <p:extLst>
      <p:ext uri="{BB962C8B-B14F-4D97-AF65-F5344CB8AC3E}">
        <p14:creationId xmlns:p14="http://schemas.microsoft.com/office/powerpoint/2010/main" val="388982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a telescope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telescope captures more light than the naked eye (because of its larger aperture).</a:t>
            </a:r>
          </a:p>
          <a:p>
            <a:r>
              <a:rPr lang="en-GB" dirty="0"/>
              <a:t>This means the illumination from a source (illuminance or magnitude) is greater once it has passed through the telescope.</a:t>
            </a:r>
          </a:p>
          <a:p>
            <a:r>
              <a:rPr lang="en-GB" dirty="0"/>
              <a:t>The target looks larger.</a:t>
            </a:r>
          </a:p>
          <a:p>
            <a:r>
              <a:rPr lang="en-GB" dirty="0"/>
              <a:t>But the luminance (surface brightness) of the source is not increased. In general it is reduced.</a:t>
            </a:r>
          </a:p>
        </p:txBody>
      </p:sp>
    </p:spTree>
    <p:extLst>
      <p:ext uri="{BB962C8B-B14F-4D97-AF65-F5344CB8AC3E}">
        <p14:creationId xmlns:p14="http://schemas.microsoft.com/office/powerpoint/2010/main" val="114173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Stars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Stars are point sources.</a:t>
            </a:r>
          </a:p>
          <a:p>
            <a:r>
              <a:rPr lang="en-GB" dirty="0"/>
              <a:t>A telescope does not make stars look bigger (as long as magnification is not excessive).</a:t>
            </a:r>
          </a:p>
          <a:p>
            <a:r>
              <a:rPr lang="en-GB" dirty="0"/>
              <a:t>It just gives us more illumination from them (makes them look brighter).</a:t>
            </a:r>
          </a:p>
          <a:p>
            <a:r>
              <a:rPr lang="en-GB" dirty="0"/>
              <a:t>But the telescope magnifies the background sky, reducing its surface brightness (making it look darker).</a:t>
            </a:r>
          </a:p>
          <a:p>
            <a:r>
              <a:rPr lang="en-GB" dirty="0"/>
              <a:t>So stars have greater contrast and become more easily visible.</a:t>
            </a:r>
          </a:p>
        </p:txBody>
      </p:sp>
    </p:spTree>
    <p:extLst>
      <p:ext uri="{BB962C8B-B14F-4D97-AF65-F5344CB8AC3E}">
        <p14:creationId xmlns:p14="http://schemas.microsoft.com/office/powerpoint/2010/main" val="110888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DSOs (galaxies, nebulae)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DSOs are extended sources. A telescope makes them look bigger, giving us more illumination.</a:t>
            </a:r>
          </a:p>
          <a:p>
            <a:r>
              <a:rPr lang="en-GB" dirty="0"/>
              <a:t>But their luminance (surface brightness) is in general decreased.</a:t>
            </a:r>
          </a:p>
          <a:p>
            <a:r>
              <a:rPr lang="en-GB" dirty="0"/>
              <a:t>The same thing happens to the background sky.</a:t>
            </a:r>
          </a:p>
          <a:p>
            <a:r>
              <a:rPr lang="en-GB" dirty="0"/>
              <a:t>So the contrast of the target against the background is unchanged.</a:t>
            </a:r>
          </a:p>
          <a:p>
            <a:r>
              <a:rPr lang="en-GB" dirty="0"/>
              <a:t>But at low levels, objects need to be large enough in order to become visible.</a:t>
            </a:r>
          </a:p>
          <a:p>
            <a:r>
              <a:rPr lang="en-GB" dirty="0"/>
              <a:t>If we can make the target big enough, without reducing its surface brightness too much, then it will be visible.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88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Suburban site. M31 is visible in binoculars but not naked eye.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Reason: </a:t>
            </a:r>
          </a:p>
          <a:p>
            <a:pPr marL="0" indent="0">
              <a:buNone/>
            </a:pPr>
            <a:r>
              <a:rPr lang="en-GB" dirty="0"/>
              <a:t>M31 and the sky both have a certain luminance (surface brightness), hence some value of contrast (call it </a:t>
            </a:r>
            <a:r>
              <a:rPr lang="en-GB" i="1" dirty="0"/>
              <a:t>C</a:t>
            </a:r>
            <a:r>
              <a:rPr lang="en-GB" dirty="0"/>
              <a:t>).</a:t>
            </a:r>
          </a:p>
          <a:p>
            <a:pPr marL="0" indent="0">
              <a:buNone/>
            </a:pPr>
            <a:r>
              <a:rPr lang="en-GB" dirty="0"/>
              <a:t>Seen through binoculars, the contrast is still</a:t>
            </a:r>
            <a:r>
              <a:rPr lang="en-GB" i="1" dirty="0"/>
              <a:t> C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But the binoculars make the galaxy large enough to be visible.</a:t>
            </a:r>
          </a:p>
        </p:txBody>
      </p:sp>
    </p:spTree>
    <p:extLst>
      <p:ext uri="{BB962C8B-B14F-4D97-AF65-F5344CB8AC3E}">
        <p14:creationId xmlns:p14="http://schemas.microsoft.com/office/powerpoint/2010/main" val="41473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Dark site. M31 is easily visible to the naked eye.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Reason:</a:t>
            </a:r>
          </a:p>
          <a:p>
            <a:pPr marL="0" indent="0">
              <a:buNone/>
            </a:pPr>
            <a:r>
              <a:rPr lang="en-GB" dirty="0"/>
              <a:t>M31 has the same luminance (surface brightness) that it always has, but the sky is darker, so there is a bigger contrast (call it C’).</a:t>
            </a:r>
          </a:p>
          <a:p>
            <a:pPr marL="0" indent="0">
              <a:buNone/>
            </a:pPr>
            <a:r>
              <a:rPr lang="en-GB" dirty="0"/>
              <a:t>At that contrast level it does not need to be so large to be visible.</a:t>
            </a:r>
          </a:p>
          <a:p>
            <a:pPr marL="0" indent="0">
              <a:buNone/>
            </a:pPr>
            <a:r>
              <a:rPr lang="en-GB" dirty="0"/>
              <a:t>It is already big enough to be seen with the naked eye.</a:t>
            </a:r>
          </a:p>
        </p:txBody>
      </p:sp>
    </p:spTree>
    <p:extLst>
      <p:ext uri="{BB962C8B-B14F-4D97-AF65-F5344CB8AC3E}">
        <p14:creationId xmlns:p14="http://schemas.microsoft.com/office/powerpoint/2010/main" val="206404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this is telling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we want to look at DSOs then the most important thing is the object’s contrast against the sky.</a:t>
            </a:r>
          </a:p>
          <a:p>
            <a:r>
              <a:rPr lang="en-GB" dirty="0"/>
              <a:t>The object’s luminance (surface brightness) is fixed, the sky’s isn’t.</a:t>
            </a:r>
          </a:p>
          <a:p>
            <a:r>
              <a:rPr lang="en-GB" dirty="0"/>
              <a:t>So the most important thing is the brightness (darkness) of the sky.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7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Aperture is not 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telescope, no matter how big the aperture, will show galaxies in daylight.</a:t>
            </a:r>
          </a:p>
          <a:p>
            <a:r>
              <a:rPr lang="en-GB" dirty="0"/>
              <a:t>But if the sky is dark enough we can see galaxies easily, even without a telescope if they are large enough.</a:t>
            </a:r>
          </a:p>
          <a:p>
            <a:r>
              <a:rPr lang="en-GB" dirty="0"/>
              <a:t>A telescope just makes them bigger.</a:t>
            </a:r>
          </a:p>
          <a:p>
            <a:r>
              <a:rPr lang="en-GB" dirty="0"/>
              <a:t>If the telescope is big then it enables us to magnify more, without too much loss of  surface brightness.</a:t>
            </a:r>
          </a:p>
          <a:p>
            <a:r>
              <a:rPr lang="en-GB" dirty="0"/>
              <a:t>So a big telescope will show more galaxies (and details in galaxies), as long as the sky is dark enough to begin with.</a:t>
            </a:r>
          </a:p>
        </p:txBody>
      </p:sp>
    </p:spTree>
    <p:extLst>
      <p:ext uri="{BB962C8B-B14F-4D97-AF65-F5344CB8AC3E}">
        <p14:creationId xmlns:p14="http://schemas.microsoft.com/office/powerpoint/2010/main" val="271746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Things people 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should I be able to see with my telescope?</a:t>
            </a:r>
          </a:p>
          <a:p>
            <a:r>
              <a:rPr lang="en-GB" dirty="0"/>
              <a:t>What if I get a larger one instead?</a:t>
            </a:r>
          </a:p>
          <a:p>
            <a:r>
              <a:rPr lang="en-GB" dirty="0"/>
              <a:t>How much aperture do I need to see galaxies clearly?</a:t>
            </a:r>
          </a:p>
          <a:p>
            <a:r>
              <a:rPr lang="en-GB" dirty="0"/>
              <a:t>Should I buy a big telescope and put it in my light-polluted garden, or a smaller one I can take to a dark site?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63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general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 any given site, a larger scope beats a smaller one at showing faint targets.</a:t>
            </a:r>
          </a:p>
          <a:p>
            <a:r>
              <a:rPr lang="en-GB" dirty="0"/>
              <a:t>But a small scope at a dark site will generally beat a larger one at a brighter site.</a:t>
            </a:r>
          </a:p>
          <a:p>
            <a:r>
              <a:rPr lang="en-GB" dirty="0"/>
              <a:t>For visual astronomy it is often better to spend money on petrol rather than aperture.</a:t>
            </a:r>
          </a:p>
        </p:txBody>
      </p:sp>
    </p:spTree>
    <p:extLst>
      <p:ext uri="{BB962C8B-B14F-4D97-AF65-F5344CB8AC3E}">
        <p14:creationId xmlns:p14="http://schemas.microsoft.com/office/powerpoint/2010/main" val="86049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Modelling visibility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Hecht (1934): theoretical formula for faintest point source visible against a given background brightness. Based on theory of retinal chemistry.</a:t>
            </a:r>
          </a:p>
          <a:p>
            <a:r>
              <a:rPr lang="en-GB" dirty="0"/>
              <a:t>Knoll, </a:t>
            </a:r>
            <a:r>
              <a:rPr lang="en-GB" dirty="0" err="1"/>
              <a:t>Tousey</a:t>
            </a:r>
            <a:r>
              <a:rPr lang="en-GB" dirty="0"/>
              <a:t> and Hulbert (1946): laboratory experiments where subjects looked at artificial stars.</a:t>
            </a:r>
          </a:p>
          <a:p>
            <a:r>
              <a:rPr lang="en-GB" dirty="0"/>
              <a:t>Hecht (1947): showed his formula fitted the data rather well.</a:t>
            </a:r>
          </a:p>
        </p:txBody>
      </p:sp>
    </p:spTree>
    <p:extLst>
      <p:ext uri="{BB962C8B-B14F-4D97-AF65-F5344CB8AC3E}">
        <p14:creationId xmlns:p14="http://schemas.microsoft.com/office/powerpoint/2010/main" val="134196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Model versus data</a:t>
            </a:r>
            <a:endParaRPr lang="en-GB" sz="3100" dirty="0"/>
          </a:p>
        </p:txBody>
      </p:sp>
      <p:pic>
        <p:nvPicPr>
          <p:cNvPr id="9" name="Content Placeholder 8" descr="Fig 2 Hecht etc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755075" y="1533949"/>
            <a:ext cx="6483928" cy="5116784"/>
          </a:xfrm>
        </p:spPr>
      </p:pic>
      <p:sp>
        <p:nvSpPr>
          <p:cNvPr id="4" name="TextBox 3"/>
          <p:cNvSpPr txBox="1"/>
          <p:nvPr/>
        </p:nvSpPr>
        <p:spPr>
          <a:xfrm>
            <a:off x="7374577" y="2386940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244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Schaefer (1990) used Hecht’s formula as a model of stellar limiting magnitude. It is the basis for most online calculators.</a:t>
            </a:r>
          </a:p>
          <a:p>
            <a:r>
              <a:rPr lang="en-GB" dirty="0"/>
              <a:t>But Hecht’s theory of vision was incorrect.</a:t>
            </a:r>
          </a:p>
          <a:p>
            <a:r>
              <a:rPr lang="en-GB" dirty="0"/>
              <a:t>His formula was not very accurate.</a:t>
            </a:r>
          </a:p>
          <a:p>
            <a:r>
              <a:rPr lang="en-GB" dirty="0"/>
              <a:t>Schaefer made some errors.</a:t>
            </a:r>
          </a:p>
          <a:p>
            <a:r>
              <a:rPr lang="en-GB" dirty="0"/>
              <a:t>So a better model is needed.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14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better model</a:t>
            </a:r>
            <a:endParaRPr lang="en-GB" sz="3100" dirty="0"/>
          </a:p>
        </p:txBody>
      </p:sp>
      <p:pic>
        <p:nvPicPr>
          <p:cNvPr id="9" name="Content Placeholder 8" descr="Fig 2 Hecht etc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2269653"/>
            <a:ext cx="4038600" cy="3187057"/>
          </a:xfrm>
        </p:spPr>
      </p:pic>
      <p:pic>
        <p:nvPicPr>
          <p:cNvPr id="10" name="Content Placeholder 9" descr="Fig 7 crumey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72200" y="2269652"/>
            <a:ext cx="4038600" cy="3187058"/>
          </a:xfrm>
        </p:spPr>
      </p:pic>
      <p:sp>
        <p:nvSpPr>
          <p:cNvPr id="12" name="TextBox 11"/>
          <p:cNvSpPr txBox="1"/>
          <p:nvPr/>
        </p:nvSpPr>
        <p:spPr>
          <a:xfrm>
            <a:off x="1991544" y="5301208"/>
            <a:ext cx="4032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sz="3200" dirty="0">
                <a:solidFill>
                  <a:prstClr val="black"/>
                </a:solidFill>
              </a:rPr>
              <a:t>Hecht (1947)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8008" y="5301208"/>
            <a:ext cx="4032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sz="3200" dirty="0" err="1">
                <a:solidFill>
                  <a:prstClr val="black"/>
                </a:solidFill>
              </a:rPr>
              <a:t>Crumey</a:t>
            </a:r>
            <a:r>
              <a:rPr lang="en-GB" sz="3200" dirty="0">
                <a:solidFill>
                  <a:prstClr val="black"/>
                </a:solidFill>
              </a:rPr>
              <a:t> (2014)</a:t>
            </a:r>
          </a:p>
        </p:txBody>
      </p:sp>
    </p:spTree>
    <p:extLst>
      <p:ext uri="{BB962C8B-B14F-4D97-AF65-F5344CB8AC3E}">
        <p14:creationId xmlns:p14="http://schemas.microsoft.com/office/powerpoint/2010/main" val="2805010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Hecht’s model only applied to point sources (stars).</a:t>
            </a:r>
          </a:p>
          <a:p>
            <a:r>
              <a:rPr lang="en-GB" dirty="0"/>
              <a:t>Need a model that would also apply to extended targets (DSOs).</a:t>
            </a:r>
          </a:p>
          <a:p>
            <a:r>
              <a:rPr lang="en-GB" dirty="0"/>
              <a:t>Blackwell (1946) obtained laboratory data for subjects viewing uniform discs against backgrounds at different brightness levels.</a:t>
            </a:r>
          </a:p>
          <a:p>
            <a:r>
              <a:rPr lang="en-GB" dirty="0"/>
              <a:t>Various people have tried to model that data and apply it to astronomy, e.g. Clark (1990), </a:t>
            </a:r>
            <a:r>
              <a:rPr lang="en-GB" dirty="0" err="1"/>
              <a:t>Garstang</a:t>
            </a:r>
            <a:r>
              <a:rPr lang="en-GB" dirty="0"/>
              <a:t> (1999).</a:t>
            </a:r>
          </a:p>
          <a:p>
            <a:r>
              <a:rPr lang="en-GB" dirty="0"/>
              <a:t>Those models have problems.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4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g9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689975" cy="6858000"/>
          </a:xfrm>
        </p:spPr>
      </p:pic>
      <p:sp>
        <p:nvSpPr>
          <p:cNvPr id="3" name="TextBox 2"/>
          <p:cNvSpPr txBox="1"/>
          <p:nvPr/>
        </p:nvSpPr>
        <p:spPr>
          <a:xfrm>
            <a:off x="5705856" y="123344"/>
            <a:ext cx="6352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/>
              <a:t>Constrast</a:t>
            </a:r>
            <a:r>
              <a:rPr lang="en-GB" sz="2400" b="1" dirty="0"/>
              <a:t> threshold as a function of target area.</a:t>
            </a:r>
          </a:p>
          <a:p>
            <a:endParaRPr lang="en-GB" sz="2400" dirty="0"/>
          </a:p>
          <a:p>
            <a:r>
              <a:rPr lang="en-GB" sz="2400" dirty="0"/>
              <a:t>Figure from </a:t>
            </a:r>
            <a:r>
              <a:rPr lang="en-GB" sz="2400" dirty="0" err="1"/>
              <a:t>Crumey</a:t>
            </a:r>
            <a:r>
              <a:rPr lang="en-GB" sz="2400" dirty="0"/>
              <a:t> (2014) showing my model (dotted curves) against the data of Blackwell (1946).</a:t>
            </a:r>
          </a:p>
          <a:p>
            <a:endParaRPr lang="en-GB" sz="2400" dirty="0"/>
          </a:p>
          <a:p>
            <a:r>
              <a:rPr lang="en-GB" sz="2400" dirty="0"/>
              <a:t>Each curve is for a different background level, ranging from bright daylight (bottom) to darkest night (top).</a:t>
            </a:r>
          </a:p>
        </p:txBody>
      </p:sp>
    </p:spTree>
    <p:extLst>
      <p:ext uri="{BB962C8B-B14F-4D97-AF65-F5344CB8AC3E}">
        <p14:creationId xmlns:p14="http://schemas.microsoft.com/office/powerpoint/2010/main" val="1851379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formulas for these curves are messy, but they are based on a simple finding to do with “</a:t>
            </a:r>
            <a:r>
              <a:rPr lang="en-GB" dirty="0" err="1"/>
              <a:t>Ricco’s</a:t>
            </a:r>
            <a:r>
              <a:rPr lang="en-GB" dirty="0"/>
              <a:t> law”.</a:t>
            </a:r>
          </a:p>
          <a:p>
            <a:r>
              <a:rPr lang="en-GB" dirty="0" err="1"/>
              <a:t>Ricco’s</a:t>
            </a:r>
            <a:r>
              <a:rPr lang="en-GB" dirty="0"/>
              <a:t> law says that for faint targets (near threshold), it is hard to distinguish extended sources from point ones.</a:t>
            </a:r>
          </a:p>
          <a:p>
            <a:r>
              <a:rPr lang="en-GB" dirty="0"/>
              <a:t>So for example, a faint star might be mistaken for a small DSO, or vice versa.</a:t>
            </a:r>
          </a:p>
          <a:p>
            <a:r>
              <a:rPr lang="en-GB" dirty="0"/>
              <a:t>I found a formula for </a:t>
            </a:r>
            <a:r>
              <a:rPr lang="en-GB" dirty="0" err="1"/>
              <a:t>Ricco’s</a:t>
            </a:r>
            <a:r>
              <a:rPr lang="en-GB" dirty="0"/>
              <a:t> law as a function of background luminance, and this gave me a way of constructing my general model.</a:t>
            </a:r>
          </a:p>
        </p:txBody>
      </p:sp>
    </p:spTree>
    <p:extLst>
      <p:ext uri="{BB962C8B-B14F-4D97-AF65-F5344CB8AC3E}">
        <p14:creationId xmlns:p14="http://schemas.microsoft.com/office/powerpoint/2010/main" val="21974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But I also wanted to apply my model to telescopic viewing.</a:t>
            </a:r>
          </a:p>
          <a:p>
            <a:r>
              <a:rPr lang="en-GB" dirty="0"/>
              <a:t>That meant I had to modify my (messy) formulae to take account of the change of size and illuminance that a telescope introduces, as well as light loss etc.</a:t>
            </a:r>
          </a:p>
          <a:p>
            <a:r>
              <a:rPr lang="en-GB" dirty="0"/>
              <a:t>I tested my model against visual observations by professional astronomers.</a:t>
            </a:r>
          </a:p>
        </p:txBody>
      </p:sp>
    </p:spTree>
    <p:extLst>
      <p:ext uri="{BB962C8B-B14F-4D97-AF65-F5344CB8AC3E}">
        <p14:creationId xmlns:p14="http://schemas.microsoft.com/office/powerpoint/2010/main" val="5839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1: Bowen (1947)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 was director of Mount Wilson Observatory.</a:t>
            </a:r>
          </a:p>
          <a:p>
            <a:r>
              <a:rPr lang="en-GB" dirty="0"/>
              <a:t>He found his own limiting magnitude for stars viewed through three telescopes at different magnifications.</a:t>
            </a:r>
          </a:p>
          <a:p>
            <a:r>
              <a:rPr lang="en-GB" dirty="0"/>
              <a:t>By fitting my model to the data for one telescope I was able to work out unknown parameters such as sky brightness, acuity, eye-pupil size, telescope transmittances.</a:t>
            </a:r>
          </a:p>
          <a:p>
            <a:r>
              <a:rPr lang="en-GB" dirty="0"/>
              <a:t>I found it most useful to work in terms of exit pupil rather than magnification.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57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93" y="2337238"/>
            <a:ext cx="25908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/>
              <a:t>The Great Chain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09" y="1444706"/>
            <a:ext cx="3038475" cy="1504950"/>
          </a:xfrm>
          <a:prstGeom prst="rect">
            <a:avLst/>
          </a:prstGeom>
        </p:spPr>
      </p:pic>
      <p:sp>
        <p:nvSpPr>
          <p:cNvPr id="6" name="AutoShape 2" descr="data:image/jpeg;base64,/9j/4AAQSkZJRgABAQAAAQABAAD/2wCEAAkGBwgHBhUSBxIVFBUXFRUZGRcXEhcUGhUYFB0iHCAXGhcbHCgmGxslJxcWIjEjJSkrMTEuHCE/ODgsNygtLi0BCgoKDg0NGhAQGzAlHyUsLDcsLC0sLy8tLCwsLC4sLC4vLDEyLjUvLDQsLTU3NiwwNyw4NywsKy8sLDc3LCssLP/AABEIAQcAwAMBEQACEQEDEQH/xAAbAAEBAQADAQEAAAAAAAAAAAAABwUDBAYCAf/EAEAQAAIBAQQECwUGBQUBAAAAAAABAgMEBQYRByE2sRIiMUFRYXFyc4HBEzJCkdEjUmKSocIkY4Ki4RQWM1PwQ//EABoBAQEBAQEBAQAAAAAAAAAAAAABAgMEBgX/xAAzEQEBAAECAgcFBgcAAAAAAAAAAQIDBBExBRIhQVFhkQYUgdHhM0KhorHBEyIyUnGS8P/aAAwDAQACEQMRAD8AuIAAB8VqtOhTcq0lGK5W2kl2tgedt+ObisbyjUdVrmpx4X9zyi/mF4MqppLsSf2VnqPtlGO7MHB9UtJV3t/bUKq7HCW9oHBtXdjC47e8qdZQl0VE6flm9TfYwcG6mmtQR+gAAAABk3tiO6boeVtqpS+5HjS/KuTzyBweXtekuhF/wVnlLrnNQ/RKW8LwdF6SrfnxaFP80mReDsWfSZLP+Ks2rpjU9HH1KcHobrxtcl4NJzdKT5qq4P8Adm4/qE4PRJprUEfoAAAAAAPLYqxnZblbp2RKpW6M+LDvNc/4V+gWRMb1ve33vW4V4VHPoXJGPZFalvI06IADZwnc9G/L29jXlKC4EpJxyzzjlq182tgrYvrR/eFipuVgkq8V8KjwZ+Uc2peTz6gnFj3JiS9LjqZWeTcE9dKebj2JcsX2ZdeYXgqWG8SWK/6H2HFqJcam3rXWvvR6/nkVmxtBADitNoo2SzynaZKMYrNtvJJATHE2OrVb5OndLdKnycLknPz+Bdmvs5CNSMjD2Grwv+pnQXBhnxqkuTPnS+9L/wA2gcXrrfgW6rsuOtUqSqVJwpVJJuXBXCjFtZRXNnlqbZU4psRoAAbmH8UXjcc0qMuHT56cnq/pfwvs1dTCWKvcV92O/LH7Sxvk1Si/eg+hr15GVlpAAAADyOPMUO6KHsbC/tprNv8A64vn7z5vn0ZlkSltyectbfK3rzb5yNPwAAA9Lo7qcDFlNfejUX9rfoEqwFZeOxxhKF50nXu6OVZLOUV/9Uv39D5+ToyLKmVjtVosNqjUssnCcXmmuVf45mmRpZMK3/Sv+7uGso1I5KpHofSvwvm8+grNjZbSWsIkWNsTTvu2cCzP7CD4v8xr431dHV2kakcGD8OVL/t32maowy4cun8EX0v9F5AtWCzWejZaChZ4qMYrJJLJJIrLLxlP2eF7Q/5bX5tXqFiJkaAAADvXNetqua3qrY3rXKuaceeL6twFrui8rPe13xrWV8WS5OeLXLF9aZWHcAAda87bSu6751q/uwi5Pry5Eut6l5gQu32yteFtnVtLzlOTb+i6lqS6kRt1wAAABu4HnwMWUH+KS+cJL1CXktBWQCZaSMPqyWn/AFVkXEm8qiXwzfxdkt/aRqV5/Cl8SuS+oVG+I+LUX4Hz+Wp+XWFr3+ke+HYLmVKg+NWzWrmpr3n55qPmysxMLvsVa8bbClZVnKbyXq31JZt9SI0uFzXZQui7o0bNyRWt88pPlk+tlYd0DzukGfBwlW6/Zr51IhZzRwjQAAAAPZ6M73dlvR2eq+JV1x6qkV6pNeSCVUisgHitKdtdG6KdKL/5J5vrjT15fNwfkFiXkaAAAABqYXn7PElnf86C/M8vUFXErAB17fY6Nvsc6VpWcZxafnzrrXKBDb2u+tdd4zo2jlg8s/vLlUl1NZMjblve9Kt6ey9rn9nRhT7eDnxu15oD3WjK5PY2Z2q0LjTzjT6oJ65ebXyXWVmvdhADyukufBwu101Ka/XP0CxJCNAAAAA5rJaZ2O1wqU+WEoyXbF5+gF9pzjUppw5Gk12MrD6AnWk6z2q13nSjQg2o02880tcpa1rf4UeTX3ujoZdXVy4dnn+ztp6WWc44x5GFx2+Xwpdsl6M8l6a2c+9b8L8nX3bU8HPDDdulyuC/qf0OWXT21nKZX4fVfdc/J2KeE7TL3qkF2Jv6HK+0Oj3YX8Pqe7ZeLs08Gyl79deVPP8AccsvaKd2n+b6L7t5u3SwVZn79aflGK+pxvtDqd2E9b9D3eeLUunBdhpW6E4TqtwnGazlHLODT5o9R02vS263Otjp444+fZeyd/f/ANWM9PHHHi94fTvKAAPDaTrl9vZI2qguNT4s+uDep/0t/KT6AseEuC66l83tCjTzybzk/uwXK/p1tEaXGhRp2ejGFFZRikklzJakisPsABi4uu5Xlc7jKPC4MlPLXryzXN2tnh6Rutjt7loX+afp383bQ6nX4Z8ngFclgl8L/NL6ny86a3k+9L8I/Ru20/B+/wC3LDPkc12SXqjpOnt1Ocxvwvzc7tcPM/2pZZe7Umu3gv0R2ntDrd+E/H6sXa4+L5eDlL3K2XbTz/cdcfaK9+n+b6MXbeb5eCrQ/crRfbFr1Z1ntDp9+F9Z9Gbt74uOWCbz+CdJ/wBUl+06z2g23fMvSfNn+Dkqt006lG6qUa/vRpU1LLpUUmftaeczwmc75x9Xns4V2zaOned3ULxo5VtTXJJcq/x1Hj3my091h1c+fde+Oulq5ad4x5e03HbbK9UeGumOv9OU+U3PQ+50b2TrTxny5/q/Rw3Onl5Oqk4PKep9D1H5eUuN4Zdl83XnydiBGa7FLW8kJ/NeE7azWlZbBXqe8uCuv6H6u16H3OteOU6s8bz9OfrwefPWxnLta9noQoQyh8+k+s2ey0trh1dOf5vfXjzzuV41ynrYAAGRi1tYZtGX/VPcCJxo4bWKoZfcqbiNVXisgAABhXph6nXm52PKMnyxfuvs6Gfg7/oXHVtz0bwy8O6/J7NHdXGcMu2MOrY7TZX/ABEGuvLNfNaj5rX2mvofaY2efd68ntx1Mc/6a/abPNxi1zwJxkYruWejVq/8cW/L1PRo7bW1vs8bfh2evJzyyxx51q2W73F51/l9T6DY9BdXKZ7j/Wfvf2/F5dTX49mLQPpXmAAAD5lCM1x0n2rMzljMucWWzk4/9LZs/cj+VHH3TQ/sx9I1/Ey8a5IQhBcRJdiyO2OGOHZjODNtvN9GkAAAABkYu2YtHhT3AicaOdqodypuI1VeKyAAAAABxSs1CT40Ivtijjlt9HLtywl+EameU5V+xoUYe5GK7EkXHb6WP9OMnwhcsrzrkOrIAAAAAAAAAAAAAABkYu2YtHhT3AicaOdqodypuI1VeKyAAAAAAAAAAAAAAAAAAAAAAAAGRi7Zi0eFPcCJxo52qh3Km4jVV4rIAAAAAAAAAAAAAAAAAAAAAAAAZGLtmLR4U9wInGjnaqHcqbiNVXisgAAAAAAAAAAAAAAAAAAAAAAABkYu2YtHhT3AicaOdqodypuI1VeKyAAAAAAAAAAAAAAAAAAAAAAAAGRi7Zi0eFPcCJxo52qh3Km4jVV4rIAAAAAAAAAAAAAAAAAAAAAAAAZGLtmLR4U9wInGjnaqHcqbiNVXisgAAAAAAAAAAAAAAAAAAAAAAABkYu2YtHhT3AicaOdqodypuI1VeKyAAAAAAAAAAAAAAAAAAAAAAAAGRi7Zi0eFPcCJxo52qh3Km4jVV4rIAAAAAAAAAAAAAAAAAAAAAAAAZGLtmLR4U9wInGjnaqHcqbiNVXisgAAAAAAAAAAAAAAAAAAAAAAABkYu2YtHhT3AicaOdqodypuI1VeKyAAAAAAAAAAAAAAAAAAAAAAAAGRi7Zi0eFPcCJxo52qh3Km4jVV4rIAAAAAAAAAAAAAAAAAAAAAAAAZGLtmLR4U9wInGjnaqHcqbiNVXisgAAAAAAAAAAAAAAAAAAAAAAABkYu2YtHhT3AicaOdqodypuI1VeKyAAAAAAAAAAAAAAAAAAAAAAAAGRi7Zi0eFPcCJxo52qh3Km4jVV4rIAAAAAAAAAAAAAAAAAAAAAAAAZGLtmLR4U9wInGjnaqHcqbiNVXisgAAAAAAAAAAAAAAAAAAAAAAABkYu2YtHhT3AicaOdqodypuI1VeKyAAAAAAAAAAAAAAAAAAAAAAAAGRi7Zi0eFPcCJxo52qh3Km4jVV4rIAAAAAAAAAAAAAAAAAAAAAAAAZGLtmLR4U9wInGjnaqHcqbiNVXisgAAAAAAAAAAAAAAAAAAAAAAABkYu2YtHhT3AicaOdqodypuI1VeKyAAAAAAAAAAAAAAAAAAAAAAAAGRi7Zi0eFPcCJxo52qh3Km4jVV4rIAAAAAAAAAAAAAAAAAAAAAAAAZGLtmLR4U9wInGjnaqHcqbiNVXisgAAAAAAAAAAAAAAAAAAAAAAABkYu2YtHhT3AicaOdqodypuI1VeKyAAAAAAAAAAAAAAAAAAAAAAAAHVvWxK8btqUZPLhwlHPly4SyzyA8hgzB1tue9nWvCUOLGUYqDbzcud5pZLLf1BbXuQg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926" y="3343650"/>
            <a:ext cx="1246372" cy="1770114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5620972" y="2927406"/>
            <a:ext cx="161659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6" descr="data:image/jpeg;base64,/9j/4AAQSkZJRgABAQAAAQABAAD/2wCEAAkGBxQQEhUUEBQUFBUVFh4ZGBUXFxQXGBsWHxgWFhYaFxscHiggHhooHxQYITEtJysrLi4uHB80ODMtODEvLisBCgoKDg0OGxAQGywlICYsLCwsLCwsLCwtLC4sLCwsLCw0LCwsLCwsLCwsLCwsLCwvLCwsLCwsLCwsLCwsLCwsLP/AABEIAHwAiAMBEQACEQEDEQH/xAAbAAABBQEBAAAAAAAAAAAAAAAAAgMEBQYBB//EAEMQAAIABAMEBwUFBAkFAAAAAAECAAMEERIhMQVBUXEGEyIyYYGRI0JScrEUU6HR8DNigqI0Y3OSk6PBwvEkQ1TT4f/EABoBAQADAQEBAAAAAAAAAAAAAAACAwQBBQb/xAA7EQACAQIEAwUGAwUJAAAAAAAAAQIDEQQSITEFQVEiYXGBkRMyobHB0RTh8CMzNEJyFSRDU2KSovHy/9oADAMBAAIRAxEAPwD3GACACACAMp0qry5aRKmdVhQzJs34Fzw+ZIPkrW3RCcrE6cbmWkbQYgErUqSAbdYjWvuzYX9BGf2supqVKPQl0u3pmIpLnTi41QyustzwaeZiaqS52K3SgXlHt2qscdPcjQ41VT4kHtD0MTVVEPYS5EgbZqvuJf8AjX/2CHtl0Y9hIWNvzF79O/NCr/gDc+kdVWLOOjNErZ/SKROOFXsw1Rrqw5qbEekWLUqasWysCLjOAFQAQAQAQAQAQAQAQBA2ztFaaS8x79kaDMk7gBvMAee1ImOepCl5jETqi3dDn9lLL6YVAz3nCMszGWTzGyCy2ViWdmS5S9ZWzRb4QSqcvimH9WiEVd2irk5WSvN6DB6T3BShpyyr7zDq5a+QsB5kRbUp06H8RUUX03l6Iz/iXL91G/fy9SE+2aptZ8lf7NcdvMK31imWJwy92nUfjliWRo4yeui8mxKbTqf/ACb85R/9Uc/FUn/gy/3r7Fn4TGL/AMskSdv1S7pE/wAFOFvLO/8AKYmq+DlvKUP6lp6q5TL8VT96Kfz+JNl7epqnsVMvq2G6YO6eIfIqfE2i14eSjnptSj1i7iNeE3lmrPvVi2ktOps5TGdLOqMbuBxVjk48Gsf3t0I1eTE6HOJodlbWl1C3Q8xoQRkQQcwRvBzEXmYsIAIAIAIAIAIAibS2jLp0LzWCqN5gDMTXmVjo81TKlI2JJRHbZh3WmD3QDYga3sTa1oz1anJGqlR5sq9v9KEkXlyAJk2+gzVWPxW1f90Z6XtEqGGdRZpPLFbtnK+JjT7MVeT5GdNLibrKtjPm/d37KcQ5Gm7srbxMZq3EpPsYXsR5yfvPw6LyuWYbh067z1dfkvv8h97sAGzA0UAKg5KNPPOMEIRhqvXmz6GjhKdPZanbRI03DDCxzQGl31F+ecLtbDfQ4VuLMAwGitc25HvL5EecIt05e0g3GXVfXr5mLEYCjWjawUW0npD7O7yhm0pjmq72U8BfUCwuMQHej0qNaFdqFa0ZvaS92T7+j+DPBrUKuDfWP626+HI0txOAqaNgJnvKeyHIsCkz4XFsjqPERLtUpZZK3ccajVjmgaXYG2lqUvmGGRVhZgw7ysNzDf5HQxendXRlasW8dAQAQAQBXbZ2otOoJuzsbIii7Ox0CjefprlrAGNnVWGa03aVkdFDoCytLQMzqBLAzaacBz4XAAzvTOM5PKi6nKmu0zM7c6WTZ91lXkyudpjfMfdHgPWPUw3DEu1V9DDiOJOTy0/UqtkSe3kMlBvusTp62aKeNVIqlGmnre9u428AoOpVlOUbx6vk/wA0XqLbIZW4R82fZKyFqsDjYsLAjc7hgcDDAHCIHbjTy75jIg3BGoOl8/AmGjTT5kakI1I5ZBQVRpX6yWOybCdKUaA5KyDh8PA3XQi3oYaq637Cr738kuq5xfeuXU+YxNCWEquS917/AHX1NHXN1LCskG6kAzQuYeXqs0DeyAnmpI3CJ05uLsxVgpLMjaUFSJiBgQeRuPI7xvjSZCTABAEetqlko0yYQFUEknIAAXP4CA3MqlT1Y+2VKsZszsyJGjKpzCgHR2AxMT3QANxv1LUjKSSu9iIdlJUlnqwsx2AuwuAii5CyrZhRfXU3N+AuScNVuZZVM+nI89SnWYHeUCEx+zUnPBfVix0Cso43bON0sTKm4Rl59fAso4D2tOVSO97R8t2+7Us9mycC2IsdTztf8MxHzfEKkp1nKT8PA+u4ZQjRoKMVZ8+92JyiMR6DY6qwICwsCNzoWBy4YYC5wiB24giBJDEwEZgXI906MvvKeY9DhO6DV1a9uafR8mU4miq0Lcy16J1mFmp2OJbY5THUoc2BHmDbxePTnP21NV0rN6SXSS39d0fNYfsSdF8tvD7ou+is3qJr03uoRgH9U2Iy7fKQ6cgIuhK6K6scsjXiJlZ2AM3tsioqJdOe4oM2bwwqRgU+BYjyVoBlPRN9saZWTCeqAwyRp7PdbgXNmJ+UbotjpbqY6jzt32XxZOkMQpIIBAJBO4gZE/WJy2K6e/oecbBlmZLC5gFQWYW1LEkDxOEconWjep4HpRxToYWKW7u/i7/QsurKOQTcMLqTrkTiBtkT2l3R5GPp5Wmj2OD411s0J7rUkqI889pjqiBBsWBAiLtAjcLQO3EEQOjbCBJDTQJkR5/UlJw/7Myx+QgOPw60RuwD7VSjylHMvGOj9VY+a4nBUqyqLqvR/ma7aYwVEiau/HKNt4IE1PQyjb5jFtF62K8QtLm1lPcAjeI0mQXAGA2rO9ntCYCQ0xpdODwUgDLh/SGglcjUeWLfRMtKmWJVJIRcgbG3lf8A1HpF8dZMx1NKUV1E0y4gRkbgix0zFs/D84kyEHrcoOgGywtLOMwdvukHOzAmWbcih9YVpKU7otSeW0uS+buc21TYcB/ft6qb/SMeNV6XoehwZ5cUu9P7kRI8Y+vY6sCDHBHSDFiBwCIAQRAkmNNHCSGngTIlSAVmK3vqttNVfMf3Zp9DGjBtxxdGXe15SVjxeNU26bl3fLVGjmzS1JTTN96cnzZFb6n1jXDSbRiqa0kbbZjXlLytGkxkuAPPK4YqSs4S6pHbkop3b8Lx2L1I1FeLXcy62k2KnpzwFvPDb/bF0NJMxVNaUWN0rAC5NgBcngOP1iTIRV9Cl6LbQDycdsON3bDrbFMZrHle0JQyNx6FkpZnfqg6QTgwQfv/AEVjGPGu1J+KPT4NG+KT6JlakeMfXMdWBBjojpBiwYHAJgBBgdQ20cJjLQJog1y4husCrHK/vqFHhe59I14B/wB5pq27+Wp5XGa2XDSjbdGiTLZ9ODvEj8Zkv84vvepfvPNkrUjcbJ/ZjmfrGoxk2AMdRSQKurppovLqJQYDjbFKneeFpUEcZA2bVMJBpp37WRMwk8bDveYIb+LnF8HftGGp2ew/FfruHtoi9NOyH7JsmvbunW2f6EdZyG6Mn0eqMCKt+9dlvzIYc72PrFlZ/tZLvZorUHGjTqLZxV/HYkVFRjmcQgt/E35BfxjyuIT2ij2eAUH26r7kvqOoY8w+jY4pgVscBjpxoXeBACYHUhDGOEkhtoEkNOYEiq2rNIVrZlsgPkVj+LTk9I9HhkE67nyhFvzdkvgmfPccndxpLnZfU2u0ZIRKaTr7WWvlLUvf/LEKSvK5TXdoJGw2alpScr+ucazGSoAyvSyQ0ppdTLUs0klio1ZLWnIOagEeKCGwIPSGlxhK6k9qCg6xUzM6TqrqN8xc7cQSOETjLK7opqU86swp3Wpp26kpMWbLIW5OFrqQLnUaxa3dXRlSyuzPP6SeFlBZl7gshuBkw7YxePe03iJ4iLnUvBbq/wCvM9nB4iEcMlUezce66vLXyLGjYEXXJTpytl9THhYt3qWR9Hg4r2d0tHqvAlqYymlocDQIiw0CDQrFAWAtA5YSWgdsIYwJpDLtwzO4cTuHMnKHiJSUFmYmhousrElHMSiGbXRLOT5u628AI9PByUcC6i3qP0S0S/XU+TrZquL7XL5s1BQzqsAaSUw+BmTSCf7qSx/iCJUVo2dxErysbZBYADdF5nFQA1USQ6kH9HcYAxMqoOy5pWb/AESY1yfuJhObf2LHO/unw0LQPUi7W2NME2oagmmQxKkouHq3ZpYYsLqcDkm+Ia744qqhPtK6O+wdSF47nn06naUxSYrK41Da577535i/OPfo1Kc45qeqXw7jx6sKkHaZZ7Hn3BQ6rmPlJ/O4j5ri+G9lWzpaS+fM+x4Di/a0fZSd3H5Pb0LMGPKPdHA0CLQoNAjYVigAxQFhJaAsIZ4WuSt1FUsp3ZCiNbEGxkWWwNybnUa6RTWq01GUW1tyMVfEU6kMsdfkXVRTkOJsohZoGG5F1dBYhXAztfMEZjdwOPC4udLR6p8vsYalDM8y3CRPYzC1OeqnnN5Ew9iYQAAyML52yxKDcd5csvoaGIjNXg7r4ryMFSld66M0OyekqTD1c1WlTfgcAG3EWJDDxUkco2KSexmcWty+Vr6G946RFQBE2jQrOUhgMxbMAi28Ebx4QBglkPst2Dh3pmtvLvIsMI1zaRa2YzXlpTVp5i+lUy6Mt6ygk1aL1irMW11cHMX3o4zHl5iKoVJ05Xi7M0TpwqLVXMhtnorMp/a0zF1XVcsYG/dZlNrHIEW3xueJjioeyr6Pk/v+RjjRqYOftcP5oapH6xcUo9YALstvaLzUd5fEeGUeFXhPDzyVlZ8nvGXgz3cHxSFaN359V4oWkwEXBBHhHGmtz1lJNXQvFHDtjuKBzKGKFhYbabYgZknQAXYnwG+HJshOcKavJ2OzSssjrR1jnuyBmAdB11tde6L+eolQoVsV+67MOc3p6ff5HiY3iK930S3fiX9BQ1IQvMcM5z6ohQAvAMNH5kjdf3olieH4aStRvG3N6372u/4GelUrRWabXh0HZVQHvbUGxByYHgw3H9Zx4dWjKm7TVvqb6c1LVDNVJWYLOLjdxB3FSM1PiDEqc5Qd4uxZKEZrtIYnTDhCT0+0yhmL265DuKtliPj2W8Wj1qGOT0np3rb8v1oY6mEl/LqviWmw6iaCv2WaKiWWAZZhImIPE2zIG5gG8THrU6uY8+pSS1RtouKAgBirpRMFjruPD/5AHn+0aJtlTDNlgmmY3nSheyC/7aUNwHvqNRnrrVUp5tty6lVy7l/Pq0RDMZhgAvj1GH4rjdvvGWzvY2uStcodq9GEnETaZxKmHtBlvhY64uzofEa7wY0wxHZdOpFSj0ZlqYZSeem8suq+xSVaT5WdVTlz97KNmPiSoKt/EFjM+HUn/C1Mv+mev/LkIYzEUPfT8Y/Z6EaXWyW7s5h4PKxH1ltEHw7Gw2pp/wBMl9Vc2w45D+Z+qa/Ic6xPvk8pM784j+Cxn+RL1iT/ALapdYjX2qXe2KbMPBVSWD6lm9BFq4Xi3rJRh3uV/giifG76Ru/BfdljRbLqJt+rRadWHac4sZHix9of5Ryi1YTC03erJ1WtltFeX/ZkdTFVtV2e+93+Rc09DT7OTrJjC+gdhmSfdlqPePAZniYnVrzrabLotETp0adHXd9Xqzi0M2va80TJUrVJKsUmE7pk1lORGqqDlqTfSUKdtyupVcnoR6+U8k/9STkLLVgDEB8FUmjLvxaa93U1VsNCas1dfHyJ06zTFPMZLCcAC3ddSTLfhhO4ngc+F9Y8Ktg5U9Y6r4+Z61HEKWktGcmNGdI2I1fRvY4le1dR1ji17ZhdQv8ArH0OBoOnC8t3y6Hg42uqk7R2XPqX0bjEEAEAR6ylExbHyPCAMGZR2axR1JpDfIC/UX1Ft8g/yctKKlO7ujRSq20exFnbOm0ntKJiZLdrAvtFF94S/bXxUhhb3oqvfcutbVEmi6U3F5kokfeSD1q+YydT4WMcsiSm+YuftigmH2zSb8JqWb+dQY6lJbP0It03uvVDS1Gyxo1H/lmJZqvV+py1HovQlydsUyi0hS3hJksR6quH1McySlud9pTjsceuqZuUqUsgfHOId/KUhtfmwicaPUrliOhN2T0Xs/WzC0yba3WzbFgN4lr3UHICLlFLYzyk3uaqnplliyjz3nnEiIiso1mDPI8f1qIAx1Zsh6S4lIJklu9TG2Aj+pvku/sHsndh31Tp32LYVGtHsS+juxkcicrOZXuy3BuGB4tnYcDfwMZo4OGfO1a3oaZ4qShki9/U11o3GE7ABABABADFVSrMHa13HeIAyFR0fm0pLUjBFJuZZBaSScyQAcUs8cOW+xiEqakWQqSiV1V1Tm9VTzJT6GbKu4P8csBiPnURTKnJF0asHvoRPslPOHsa8XBut2ksytuK90g/8RGN4u9ibtJWuaHoteoT2jXZWdcaAANgmMga2eoF41J3RjaszRLstN+I8zHThJk0yr3VA8d/rADtoA7ABACJkoMLMLjgYAUFgDsAEAEAEAEAEAEARZ9Ajai3iMoAo9p7Olk2dVf51VvqIAldHpKqSFVVAGQUAAZ7gNIAvIAIAIAIAIAIAIAIA//Z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AutoShape 8" descr="data:image/jpeg;base64,/9j/4AAQSkZJRgABAQAAAQABAAD/2wCEAAkGBxQQEhUUEBQUFBUVFh4ZGBUXFxQXGBsWHxgWFhYaFxscHiggHhooHxQYITEtJysrLi4uHB80ODMtODEvLisBCgoKDg0OGxAQGywlICYsLCwsLCwsLCwtLC4sLCwsLCw0LCwsLCwsLCwsLCwsLCwvLCwsLCwsLCwsLCwsLCwsLP/AABEIAHwAiAMBEQACEQEDEQH/xAAbAAABBQEBAAAAAAAAAAAAAAAAAgMEBQYBB//EAEMQAAIABAMEBwUFBAkFAAAAAAECAAMEERIhMQVBUXEGEyIyYYGRI0JScrEUU6HR8DNigqI0Y3OSk6PBwvEkQ1TT4f/EABoBAQADAQEBAAAAAAAAAAAAAAACAwQBBQb/xAA7EQACAQIEAwUGAwUJAAAAAAAAAQIDEQQSITEFQVEiYXGBkRMyobHB0RTh8CMzNEJyFSRDU2KSovHy/9oADAMBAAIRAxEAPwD3GACACACAMp0qry5aRKmdVhQzJs34Fzw+ZIPkrW3RCcrE6cbmWkbQYgErUqSAbdYjWvuzYX9BGf2supqVKPQl0u3pmIpLnTi41QyustzwaeZiaqS52K3SgXlHt2qscdPcjQ41VT4kHtD0MTVVEPYS5EgbZqvuJf8AjX/2CHtl0Y9hIWNvzF79O/NCr/gDc+kdVWLOOjNErZ/SKROOFXsw1Rrqw5qbEekWLUqasWysCLjOAFQAQAQAQAQAQAQAQBA2ztFaaS8x79kaDMk7gBvMAee1ImOepCl5jETqi3dDn9lLL6YVAz3nCMszGWTzGyCy2ViWdmS5S9ZWzRb4QSqcvimH9WiEVd2irk5WSvN6DB6T3BShpyyr7zDq5a+QsB5kRbUp06H8RUUX03l6Iz/iXL91G/fy9SE+2aptZ8lf7NcdvMK31imWJwy92nUfjliWRo4yeui8mxKbTqf/ACb85R/9Uc/FUn/gy/3r7Fn4TGL/AMskSdv1S7pE/wAFOFvLO/8AKYmq+DlvKUP6lp6q5TL8VT96Kfz+JNl7epqnsVMvq2G6YO6eIfIqfE2i14eSjnptSj1i7iNeE3lmrPvVi2ktOps5TGdLOqMbuBxVjk48Gsf3t0I1eTE6HOJodlbWl1C3Q8xoQRkQQcwRvBzEXmYsIAIAIAIAIAIAibS2jLp0LzWCqN5gDMTXmVjo81TKlI2JJRHbZh3WmD3QDYga3sTa1oz1anJGqlR5sq9v9KEkXlyAJk2+gzVWPxW1f90Z6XtEqGGdRZpPLFbtnK+JjT7MVeT5GdNLibrKtjPm/d37KcQ5Gm7srbxMZq3EpPsYXsR5yfvPw6LyuWYbh067z1dfkvv8h97sAGzA0UAKg5KNPPOMEIRhqvXmz6GjhKdPZanbRI03DDCxzQGl31F+ecLtbDfQ4VuLMAwGitc25HvL5EecIt05e0g3GXVfXr5mLEYCjWjawUW0npD7O7yhm0pjmq72U8BfUCwuMQHej0qNaFdqFa0ZvaS92T7+j+DPBrUKuDfWP626+HI0txOAqaNgJnvKeyHIsCkz4XFsjqPERLtUpZZK3ccajVjmgaXYG2lqUvmGGRVhZgw7ysNzDf5HQxendXRlasW8dAQAQAQBXbZ2otOoJuzsbIii7Ox0CjefprlrAGNnVWGa03aVkdFDoCytLQMzqBLAzaacBz4XAAzvTOM5PKi6nKmu0zM7c6WTZ91lXkyudpjfMfdHgPWPUw3DEu1V9DDiOJOTy0/UqtkSe3kMlBvusTp62aKeNVIqlGmnre9u428AoOpVlOUbx6vk/wA0XqLbIZW4R82fZKyFqsDjYsLAjc7hgcDDAHCIHbjTy75jIg3BGoOl8/AmGjTT5kakI1I5ZBQVRpX6yWOybCdKUaA5KyDh8PA3XQi3oYaq637Cr738kuq5xfeuXU+YxNCWEquS917/AHX1NHXN1LCskG6kAzQuYeXqs0DeyAnmpI3CJ05uLsxVgpLMjaUFSJiBgQeRuPI7xvjSZCTABAEetqlko0yYQFUEknIAAXP4CA3MqlT1Y+2VKsZszsyJGjKpzCgHR2AxMT3QANxv1LUjKSSu9iIdlJUlnqwsx2AuwuAii5CyrZhRfXU3N+AuScNVuZZVM+nI89SnWYHeUCEx+zUnPBfVix0Cso43bON0sTKm4Rl59fAso4D2tOVSO97R8t2+7Us9mycC2IsdTztf8MxHzfEKkp1nKT8PA+u4ZQjRoKMVZ8+92JyiMR6DY6qwICwsCNzoWBy4YYC5wiB24giBJDEwEZgXI906MvvKeY9DhO6DV1a9uafR8mU4miq0Lcy16J1mFmp2OJbY5THUoc2BHmDbxePTnP21NV0rN6SXSS39d0fNYfsSdF8tvD7ou+is3qJr03uoRgH9U2Iy7fKQ6cgIuhK6K6scsjXiJlZ2AM3tsioqJdOe4oM2bwwqRgU+BYjyVoBlPRN9saZWTCeqAwyRp7PdbgXNmJ+UbotjpbqY6jzt32XxZOkMQpIIBAJBO4gZE/WJy2K6e/oecbBlmZLC5gFQWYW1LEkDxOEconWjep4HpRxToYWKW7u/i7/QsurKOQTcMLqTrkTiBtkT2l3R5GPp5Wmj2OD411s0J7rUkqI889pjqiBBsWBAiLtAjcLQO3EEQOjbCBJDTQJkR5/UlJw/7Myx+QgOPw60RuwD7VSjylHMvGOj9VY+a4nBUqyqLqvR/ma7aYwVEiau/HKNt4IE1PQyjb5jFtF62K8QtLm1lPcAjeI0mQXAGA2rO9ntCYCQ0xpdODwUgDLh/SGglcjUeWLfRMtKmWJVJIRcgbG3lf8A1HpF8dZMx1NKUV1E0y4gRkbgix0zFs/D84kyEHrcoOgGywtLOMwdvukHOzAmWbcih9YVpKU7otSeW0uS+buc21TYcB/ft6qb/SMeNV6XoehwZ5cUu9P7kRI8Y+vY6sCDHBHSDFiBwCIAQRAkmNNHCSGngTIlSAVmK3vqttNVfMf3Zp9DGjBtxxdGXe15SVjxeNU26bl3fLVGjmzS1JTTN96cnzZFb6n1jXDSbRiqa0kbbZjXlLytGkxkuAPPK4YqSs4S6pHbkop3b8Lx2L1I1FeLXcy62k2KnpzwFvPDb/bF0NJMxVNaUWN0rAC5NgBcngOP1iTIRV9Cl6LbQDycdsON3bDrbFMZrHle0JQyNx6FkpZnfqg6QTgwQfv/AEVjGPGu1J+KPT4NG+KT6JlakeMfXMdWBBjojpBiwYHAJgBBgdQ20cJjLQJog1y4husCrHK/vqFHhe59I14B/wB5pq27+Wp5XGa2XDSjbdGiTLZ9ODvEj8Zkv84vvepfvPNkrUjcbJ/ZjmfrGoxk2AMdRSQKurppovLqJQYDjbFKneeFpUEcZA2bVMJBpp37WRMwk8bDveYIb+LnF8HftGGp2ew/FfruHtoi9NOyH7JsmvbunW2f6EdZyG6Mn0eqMCKt+9dlvzIYc72PrFlZ/tZLvZorUHGjTqLZxV/HYkVFRjmcQgt/E35BfxjyuIT2ij2eAUH26r7kvqOoY8w+jY4pgVscBjpxoXeBACYHUhDGOEkhtoEkNOYEiq2rNIVrZlsgPkVj+LTk9I9HhkE67nyhFvzdkvgmfPccndxpLnZfU2u0ZIRKaTr7WWvlLUvf/LEKSvK5TXdoJGw2alpScr+ucazGSoAyvSyQ0ppdTLUs0klio1ZLWnIOagEeKCGwIPSGlxhK6k9qCg6xUzM6TqrqN8xc7cQSOETjLK7opqU86swp3Wpp26kpMWbLIW5OFrqQLnUaxa3dXRlSyuzPP6SeFlBZl7gshuBkw7YxePe03iJ4iLnUvBbq/wCvM9nB4iEcMlUezce66vLXyLGjYEXXJTpytl9THhYt3qWR9Hg4r2d0tHqvAlqYymlocDQIiw0CDQrFAWAtA5YSWgdsIYwJpDLtwzO4cTuHMnKHiJSUFmYmhousrElHMSiGbXRLOT5u628AI9PByUcC6i3qP0S0S/XU+TrZquL7XL5s1BQzqsAaSUw+BmTSCf7qSx/iCJUVo2dxErysbZBYADdF5nFQA1USQ6kH9HcYAxMqoOy5pWb/AESY1yfuJhObf2LHO/unw0LQPUi7W2NME2oagmmQxKkouHq3ZpYYsLqcDkm+Ia744qqhPtK6O+wdSF47nn06naUxSYrK41Da577535i/OPfo1Kc45qeqXw7jx6sKkHaZZ7Hn3BQ6rmPlJ/O4j5ri+G9lWzpaS+fM+x4Di/a0fZSd3H5Pb0LMGPKPdHA0CLQoNAjYVigAxQFhJaAsIZ4WuSt1FUsp3ZCiNbEGxkWWwNybnUa6RTWq01GUW1tyMVfEU6kMsdfkXVRTkOJsohZoGG5F1dBYhXAztfMEZjdwOPC4udLR6p8vsYalDM8y3CRPYzC1OeqnnN5Ew9iYQAAyML52yxKDcd5csvoaGIjNXg7r4ryMFSld66M0OyekqTD1c1WlTfgcAG3EWJDDxUkco2KSexmcWty+Vr6G946RFQBE2jQrOUhgMxbMAi28Ebx4QBglkPst2Dh3pmtvLvIsMI1zaRa2YzXlpTVp5i+lUy6Mt6ygk1aL1irMW11cHMX3o4zHl5iKoVJ05Xi7M0TpwqLVXMhtnorMp/a0zF1XVcsYG/dZlNrHIEW3xueJjioeyr6Pk/v+RjjRqYOftcP5oapH6xcUo9YALstvaLzUd5fEeGUeFXhPDzyVlZ8nvGXgz3cHxSFaN359V4oWkwEXBBHhHGmtz1lJNXQvFHDtjuKBzKGKFhYbabYgZknQAXYnwG+HJshOcKavJ2OzSssjrR1jnuyBmAdB11tde6L+eolQoVsV+67MOc3p6ff5HiY3iK930S3fiX9BQ1IQvMcM5z6ohQAvAMNH5kjdf3olieH4aStRvG3N6372u/4GelUrRWabXh0HZVQHvbUGxByYHgw3H9Zx4dWjKm7TVvqb6c1LVDNVJWYLOLjdxB3FSM1PiDEqc5Qd4uxZKEZrtIYnTDhCT0+0yhmL265DuKtliPj2W8Wj1qGOT0np3rb8v1oY6mEl/LqviWmw6iaCv2WaKiWWAZZhImIPE2zIG5gG8THrU6uY8+pSS1RtouKAgBirpRMFjruPD/5AHn+0aJtlTDNlgmmY3nSheyC/7aUNwHvqNRnrrVUp5tty6lVy7l/Pq0RDMZhgAvj1GH4rjdvvGWzvY2uStcodq9GEnETaZxKmHtBlvhY64uzofEa7wY0wxHZdOpFSj0ZlqYZSeem8suq+xSVaT5WdVTlz97KNmPiSoKt/EFjM+HUn/C1Mv+mev/LkIYzEUPfT8Y/Z6EaXWyW7s5h4PKxH1ltEHw7Gw2pp/wBMl9Vc2w45D+Z+qa/Ic6xPvk8pM784j+Cxn+RL1iT/ALapdYjX2qXe2KbMPBVSWD6lm9BFq4Xi3rJRh3uV/giifG76Ru/BfdljRbLqJt+rRadWHac4sZHix9of5Ryi1YTC03erJ1WtltFeX/ZkdTFVtV2e+93+Rc09DT7OTrJjC+gdhmSfdlqPePAZniYnVrzrabLotETp0adHXd9Xqzi0M2va80TJUrVJKsUmE7pk1lORGqqDlqTfSUKdtyupVcnoR6+U8k/9STkLLVgDEB8FUmjLvxaa93U1VsNCas1dfHyJ06zTFPMZLCcAC3ddSTLfhhO4ngc+F9Y8Ktg5U9Y6r4+Z61HEKWktGcmNGdI2I1fRvY4le1dR1ji17ZhdQv8ArH0OBoOnC8t3y6Hg42uqk7R2XPqX0bjEEAEAR6ylExbHyPCAMGZR2axR1JpDfIC/UX1Ft8g/yctKKlO7ujRSq20exFnbOm0ntKJiZLdrAvtFF94S/bXxUhhb3oqvfcutbVEmi6U3F5kokfeSD1q+YydT4WMcsiSm+YuftigmH2zSb8JqWb+dQY6lJbP0It03uvVDS1Gyxo1H/lmJZqvV+py1HovQlydsUyi0hS3hJksR6quH1McySlud9pTjsceuqZuUqUsgfHOId/KUhtfmwicaPUrliOhN2T0Xs/WzC0yba3WzbFgN4lr3UHICLlFLYzyk3uaqnplliyjz3nnEiIiso1mDPI8f1qIAx1Zsh6S4lIJklu9TG2Aj+pvku/sHsndh31Tp32LYVGtHsS+juxkcicrOZXuy3BuGB4tnYcDfwMZo4OGfO1a3oaZ4qShki9/U11o3GE7ABABABADFVSrMHa13HeIAyFR0fm0pLUjBFJuZZBaSScyQAcUs8cOW+xiEqakWQqSiV1V1Tm9VTzJT6GbKu4P8csBiPnURTKnJF0asHvoRPslPOHsa8XBut2ksytuK90g/8RGN4u9ibtJWuaHoteoT2jXZWdcaAANgmMga2eoF41J3RjaszRLstN+I8zHThJk0yr3VA8d/rADtoA7ABACJkoMLMLjgYAUFgDsAEAEAEAEAEAEARZ9Ajai3iMoAo9p7Olk2dVf51VvqIAldHpKqSFVVAGQUAAZ7gNIAvIAIAIAIAIAIAIAIA//Z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042" y="2607190"/>
            <a:ext cx="1295400" cy="1295400"/>
          </a:xfrm>
          <a:prstGeom prst="rect">
            <a:avLst/>
          </a:prstGeom>
        </p:spPr>
      </p:pic>
      <p:sp>
        <p:nvSpPr>
          <p:cNvPr id="15" name="AutoShape 10" descr="data:image/jpeg;base64,/9j/4AAQSkZJRgABAQAAAQABAAD/2wCEAAkGBxQTEhQUExQVFhUXFx0bFRcYGSAdHRgfHhsYGhscGiAdHSgiGR0lHBgfITIiJSorLi4uGx8zODMsNygtLisBCgoKDg0OGxAQGywmICQsLC80NCwsLCwsNDQ0LCwsLCw0LCwsLiwsLCwsLCwsLCwsLCwsLCwsLCwsLCwsLCwsLP/AABEIAMMBAgMBIgACEQEDEQH/xAAcAAACAwEBAQEAAAAAAAAAAAAABgQFBwMCAQj/xABJEAACAQMCBAQDBAcFBAkFAQABAgMABBEFIQYSMUETIlFhBzJxFEJigSMkM1JykaEVQ4KSsVNzorIlNDVjdJPB0eEWRFTC8Qj/xAAZAQADAQEBAAAAAAAAAAAAAAAAAQIDBAX/xAApEQACAgICAQMEAgMBAAAAAAAAAQIRITEDEkEiMlEEE2GBFJFCcfCx/9oADAMBAAIRAxEAPwDcaKKKACiiigAooooAKKKKACiiqHW+M7G1bkmuEEhIAjXLyZOwHIgLbn2oAvqKTpeNZH/6rYXMn4p8W6fXz5kP5JSxxRxBMSsV7era53+z2Id5nHbmkxzKu3ZFB9ah8kUWuOT8GkaprdtbjNxPDF6eI6rn6ZO9Kx+K2ntKYoDNcuB0ghZ8+uNhnHr0360v6QI0ANnpMmTnMswSJm6nLNIxlbJ7lT1qfoOhzC7lvboxCV4xFHHFkrHGG5sFmxzsSBvgDY+u2T568Gq+nvyT9V43vFieSDS5mCrnEssaMfXlRC7MR6be2elRLK91C8iSVb+CJHGQLWAP17F5mbcd/KDkdulMVUi6EYrjxrZ/DWRs3EJGY5CesigEeHL6kbN3Gd6y+/J/g2/jxX5K7VOGSytJdapf8igl/wBMsaAdywVAKT9D+GcV28lxK9wtsx/VkZv0jrgedyR5VbqBjOCM+7vxXwZHfkeLcXSoMfoo3UR5H3ipQ5b3qXb6O8Qyb66KqN+fwCMD1Jgz+eaX3XW8j+1G9YIVhwBYwgeHHIrD76zyq2fXKuP6bV64h0u6WA/Y7q88bICAzBl3IBLmUE8oGTsc/WqvW/ipYW/lR3uHGx8IDl/NzhT/AIc0rz/F66k81vYjk3yW55M+m6hQP604rl2KT4df+D9o+j3yoPH1S5aTv4axBR7DniYn67fSrInUE/Z3kcntcW6kn/FC0eP8tZMPipqXIf1ROfm6+HJyhcdOXOc57835d6WH431KV/Ce7aISHlPNhAgbbc45lUA9eoFaKPLezNy4aqjfm4o1CIgSWEc693tpxkf4JVU7+zGg/E61jIW5hvLUk4HiwMQx9FMfMG/Kk3h7hiSch7nV5Lg4z4dtOQn81bJG/UBatLn4dW7kN9ovgVOVxcE8pwRkcwJBwSPzoXPTpifBauKH3TeKbOc8sVzEz/uFgrj6o2GH5irisXvPhBaSEs092XPVmdWJ7b5jyf51f6fwl9lVBZXVzAVUDBbxY365Lxv5cn8PLjG2Kv8AkQJ/jzNJorMbHizVJZ5YoDYTxxEK8/LJGAx3ZQBI/MyjGcbbgVawccSW7Y1OFYIzgJcws0kJJJHK/l5ou2CRjfcjG+inFurM3xySuh5ornBMrqrowZWAKspBDA7ggjYgjvXSqICiiigAooooAKKKKACiiigAoopT1vjiNLgWdsouLsjJQNhIh3Mr4PL/AAgFumwyKG6GlYzXd2kSF5XSNF+ZnYKo+pOwpfk41hba2jnuj2MSYjP0lkKRsP4WNVbaL40izXjC4lXdAVxFF/uoySAfxsWf3xtXrWNeityqMS8r7RQRjmkc+y9ht8xwo9a5pfUZqKOmP0+Lkyl1CW+vbjwLt3s4HRmiS1kHM3IUDrNIVz0cYCgAjOc43t9L0K0sk/QxRRAdXOOY/wATnc/magppN3NKs804gKo6pFAAxQOVJLSOCHfyDfkwN8Z6151Th6GOJpfCNzOMCI3DNNh2YKhw2QihmBPKBgA+lYym5bZtCCisIkarrxbEViYprhvxc0cS5GXmKnyjHQdWPQHBrtw/w6lsXkJ8W5l3mnYAM59ABsibbKPQdcZrvoGix2kXhx7kktI5Hmkc7s7e5PbsNhUHinjO1sABO5LkZESDmcj1xkBR7kjPao36Yl69Uhgqi1fjGxtiVmuY1YdVBLsPYqgJH51n+ozavq5XwEa0tDurMxTnU9GYjzOCDkBRy9OvWr3Q/hLZRKvjhriTqSxKrn2VT0+pP/pV9Ix9z/onvKXtX9ny/wDi9YoQIlmmJ6cqco/4yD/Sotx8Q7+QgWulTEH70iuR/wAKgD6k1oGn6ZDAMQxRxj0RAv8AoN67QXaOMo6OMkZVgdxsRseoNLtBaQdZvcjN5+LNcVC39mJ2HRmO5AHlEmTuaq5OFNX1Rs30v2eHsm2OvaNTufdzmtir5R92tJB9q9tmP61wba22r6eiQj7PMCGjYswLKGBPmJJHmQ49vetfRQAABgDYAbAfT0pV+IduixQ3jFlazlSQcq83MrMqOp32BBGT2x0NNdKcnJJjhFRbR9zUXUNOinXkmjSRfR1DD+vSpNFQaUIdz8NoopVudOc29wmSit54jkEEMGywBBIyCcZ2FXXDHE3js0FwggvI9pIc/MB/eR/vIfzx79SxVRcWaD9oj8SLyXcQLW0oOGVhuFJ6FG6EHIwTV9u2JGfXrmJe1QcY6sYohFCf1q4Ph269+Y7GQ7HCoDzE4xsPWl4/EP8AVJfFiMd9Fyq1sxKFmZgqumdzGScnG46Z3DG74Z4VEDm5nkae7cYaViSEB3KRA/Kg6ev0zijr1zIO3bESz4d0WOzt47eL5UG57sx3Zj7k7/07VNurdZEaORQyOCrKehB2INdaKi3dmlKqM+4POoQXV/4MnNFDc7WkgULIHBclXAPgsQwcYGCT5gM7aroerpcxCRAynJV0cYeNhsVcdiP5EYIJBBpHtC1rdXLTgeHcyo0cy/KpCJEscufkY8ow3ysTjykgGdq+nScwuLRxFdIMAn5JlH91MB8y+h6qTkHqD1R5qdPRyT4LVrY9UUv8H8Vx30bYBiniPLcQMfNEw2I/EpIOGGx9jkBgrqOQKKKKACiiigAoorONX4vTULhtOspWCqCbudNjyqwUxQnrzMxALjYDOM52TaStjSbdIkcWa1LeO1jYOVQNy3l2p2jH3oYj96Yjrj5O+52g2S263sVraRxqLZHebkAHKWARI2IG7Nkuc7+QZ61EF40/6lpfLFbxeWa6UeVPWODs8p6l+i9epBqksY/tRax0wmKyRv1y8G7zsfmVG+8x7t6ei4D8spOWzrhFQ0Xmp8UyXFwbPTcNIu09yRzR24PXHaSTbYdM7b74vdB4ehteZk5nlfeWaQ80kh/Ex6Db5Rge1SdH0mG1iWGBAiL2Hc+rHqxPqam1g5eEdCj5ewqDq+swWqc9xKkS9uY7n+EdWPsAaR+PfigtnK1vbxiWVR53JwsbHoMAecjuMgDYbnICXw7pl9f/AKZbZZZXJ57u880YGdliQjl5R/C+Og5R1uPE6uWEZy5lfWOWM+ufEa4umMGkQySHo0/Ids/ug7J/E/vt3r3wn8LMsbjU2M0zHPh85YA+sjZzI3tnH8XZh07hm+VAsupsB+7DBEgHsDy/+grjc/DpJCTLf6i5P/fDH5DkwKrskqi6J6SbuSsa7+9it4mklZY4kG5OwA6AAD8gAPYClqHiS6vB+oW/JGRtc3WVVun7ONcs+Qchjgbb+lJ/GvwtjhtZJraS4lljIblkKvzLtzYwo3HzfQEYrR+DtXF3ZQTgY50wR6FSUPQDup7VDUVG1ktOTl1eCij4FklIa+v7mc5zyRt4UXQj5V9mIyMbGplt8OtNTparn1LuT/MttTTRU/cl8lfbj8Cjo2gBby4xNdBInjMUf2iQpgxqSrKzHmHNnY03VHgtQskj5/acuR6coIr1cXKoUDHHO3IvucM2P5KaUnbHFdUROItL+1Ws0GceJGVB9D90/kcGvnDd2ZbWB22fkAkH7rr5JFPuHUj8qsqpbSTwbx4Puzq1wn4WUxpKPoxZXHuZM9qFlUDw7IWu38tlcfaXLPZSKqzAZJt2GQsoH+zYHDAbggH2pitblJEV42DowyrKcgj1Br3JGGBVgCpBBBGQQdiCO4pS4bgNhdtY5Jt5Vaazyc8mCPFhHc4LBx7E5JOaeGvyLMX+BvoooqCxU+IPBiajDthbhB+ikP8AyP8AhP8AQ7+oMrgTVpLi0BnVVnid4ZlUYAZDjGASB5Sp22322phpa0QiG/vYCy5m5LqNe+GHhSZ9w0QP0YVonca+CGqlfyMtFFcLi6RGQM2DI3Inu3Kz49jyqx/L6VmWVvGuP7PvM7/q0v8AyNj+tV/w/F2tpALoiTmjDI+TzqCMhJQfmPLjzDfqCNsm91qw8e3mhzy+LG6c3XHMpXOO+M5r7pEciwRLLy+IqKr8vykgYJGexxmrv00RXqso9f05YLmHU4xyvC2Lnl28WBvLIX/eMa+cZ7LjsuNLpL4iuVjtbh5ASixOWA6kcpyB9aYuGbvxbO2lznngjbP1RT/611fTybjTOT6mKUrRZUUUV0HOFeZZAoLMQAASSegA3JNeqRuM5TeXC6erEQoqy3pU4LKSfCgz1Acgs34VAz5qUpKKtjjFydIr21WbVmDRtLb6eNtjySXZBO4I80cOB2ILbjbsp2mntf3t0tqRBp45IppIgFM3hLjwo2A2TscbYA65Aq4+IGulDDp1r5Z7kqmUH7GInlLADptnHoFY7YFN+ladHbwpDCoWNBhR/qT6kncnuSa45cj9z86O2PEvavGxQ+IVx9ntILG0Aje6cQRBduVCRzkf5gCfxk5zTXomlR2sEcEQwiDHux7sfUk7mlMRG710vuYrCEL7eLJk/meVvyKCnqs5YSX7NIK23+gpV+IXGK6dBkYaeTIhQ9Pd2/CPTucD1IYtSvkgieaU8qRqWY+w9PU9gO5rJ+BLV9W1GXUbhf0UTYiQ7gMN0X/ADzH8RB7mjjivc9IOST9q2z78PPhwZWN3qKMSzcyQv94nzF5R7k/KevfbatfUYGBsB0FFFKc3J2xwgoKkFFeJpQiszHCqCWPoAMk/yohlV1DIwZWAKspyCDuCCNiKgs9MMjFUnBmnC3tvAXIWOaZUz15fGcr9diN6vKKd4oVZsKKKKQwpU+IU5RLJh/8An2/8stn+m1NdJvFky3dzb2UXmeKeOe4YfLCiZIDH9984C9e5wKuGyOT2jlVRYw893cTEfIqQR59APEkYfVnVT7xVb0AVKZbVhSx8QLlYIIronBt7iNx6lWPhyKPXMbt/Kmes34xUarex6dEx8GDMl3Ku4VsFUQHoWGSMe5/dNVxrJHI6j+TSKKUOBtafL2F1gXVtsD/towBySL67Yz9QepIDfSkqdFRlasKSuKJFS+067Rh+3a0kA7+JzAA/wuD/ADFOtZjxxw6Y9SsLmN28OW9i8SLJwJAV/SKOm6Jv32752rjqyOW6NOqj430/x7GdQSHVDJGwOCrx+dCD23XGferyqriy8ENldSH7sL49yVIUfmxA/OpjtFy0zrw7qH2i1gmPWSJGbHYlRzD+ea5arrH2Y80sb+Bj9qgL8h7+Io8yr6MAR1zjbNf8NY2XS7QN18PP5FmK/wDCRTLQ6UmJW4og211BdxNyPHPEwKvykMpBGCDg7bdjXP4XTGOK4sWJJs5ikeTkmF/0kJP5Er/hqDqnB1tK4lQPbzD++t28Nz0yGwMODj7wNdODLSaDUZlmn8cS2qlGKBHAikIw4UAMf0+zd/TaujgaUqRz/UJuNtGgUUUV1nGfGONz0rI7HU2/t6+WAGeCXk8WRQcQSRpyFWY7HdSMD1GOhqNxvr9xqeoHTLN2jt4W/Wpl7lSOYfRW8oXu2c7DNOdnZR2lvyQqAsakgd2IBJLHqWJ6msOeaS6nRwcbb7fAuadapNrVzcDf7NBHDnsXfmZt/VVwv516444nliZbOzjdryfaJimEUdWYM2FYgfUDv0wfvwrtQunpJjDzu8sm5OSzkDdiWPlUdST13PWmeSyRpUmI86K6qfQOULfn+jH9fWuZtKWfB0pNxx5FD4QBvsUjSZ8VrmUzE9S+VDE+9O9KlhA9hcyqI3e2upjKJEBYwSOAGWQDfwyVBDjZc4PrRxxxzBYIy8wa4Knw4hvg9mf91c7+p7UpJyljyOLUY58Cd8VtYku7mLSrXdiwMvYFiOZQT+6qnnPX/hrS+HdGjs7eO3j+VBue7E7sx9yd/wClY/8ADbiOxtfFubmSR7yVjkCMsQCcnlIGCztudx2HrnR7fi2aUZh028I7GTw4s/536VpyRaXVaRnxyTbk9saqKoI9Tv26WCL/ALy6UH/gicf1r1c6hfIpb7HA+BnlS6Ysf4Q1uoJ9siserNuy/wCRe0pX1rLp7NNaoZbUktNar80ZO7SW/t3MfTuMZ2vtA1eO7t454s8jg7MMEEEqwI9QwIqfQn1dMGlJWiHpOqRXMSywOHjboR/oR1Uj0O9TKS+I+HZLcyXumkRTAF5otzFcADJynQPtsRjOT3JNc9P4zvWjjd9LlYSIrK8MisrBgCDjGU69CdqrpeYk96xIeKKzLUvi8IpGh+wy+KrcpRpADzZxjyq2/wBK7wXOs6hgcg0+3b5n/viO4XPmB98L9e1H2msvAfdi8LJ246+IUcDi1tpFM7sEklGCtuCcMfRnHp0Hf0pu0HQobSMpEDueaR2PM8jHqzsfmJpd4j+H8MlgbW2RI2DK6uwyWYdS7dSSpIz7+lUml8eX9zboLKxMzqqpLM5wviBF5tsr3Ofm7j1quqcfST2cZer9Gn1S69xZZ2YPjzorD+7B5n/yjcfU4FJy8Nazef8AXL0W0Z6xQ9fdTyYB/Nmpi4d+H9jZ4ZIvEkH95L5m+oGOVfqADU9Yrb/ortJ6Vf7F641DU9V8tqjWNoes0m0kg/CBvg/h2/F2pr4Q4Rg0+MrDlmbHiSN8z4zj2UDJwB/XrV/RSc7VLCHGFO3lib8QOFZLjw7qzbw72DeMjbxF3PISds7nGdjkg7HI7cE8bR3i+FKPBu02khbykkdSgO5GxyvVe/YlspC+I3D6XFxp5Ty3DXABddm8JFLu2RvlOUYPYt2zVRakurFJOL7IfaV+IoWl1DToxjljMtxJn0QKiY9fNJTTVQ2jZvhdl9lt/CRPQlyzsT9OUAfWoi6KkrRbUj8co19PFpkRwu0144+5GD5E/iZtwOuynpmm/Ur1YYZJn+WNGdvooJP+lZxp/wAMFuh9rvZ5hcTHxGWMqoj5twuWDE8owNsYxjtVcdLLJ5LfpRpsESoqooAVQFUDoABgAfQV7pRl0fULZS1te+OFH7K7UNnH/ephs49ds9aY9IvfHghmAx4saPj05lDY/LNS15KT8US6U59aEGu2ocHkktjCW7K0spKZ9OZoeUfWmyk3VrD7RdahF0P2KEIR1V+e4dGHoQ4BH0q+J9ZWRzR7Ro1aisi03452vgx+MjmXkXxSowOflHNjbYc2aK9A848/B+w5bSS4cgy3EztIR1GCQFPvnmbH4qsPiFxA1vAYoI3luZkYRoiliq4w0jAA7Lnb1PsDXn4dIY1vYG2MN9MuNuh5WHT6mm6vPm65G2ejxq+NJFBwGV/s605GDAQoDg5w3KOYH0IbII7EVfVAh0hEnaaMshf9qi45JD2dhjZx+8MZ752x21PUI7eJ5pmCxoMsT/oPUk7AdyRUPLwaLCyKvxL40GnwhY8G4lB8MdeQdDIR7dAD1PqAaQ+CPhu98Dd3zyKkh5kAP6SXO/OxYHCnttk9dhgnzwnpz61qcl3cL+rxsCVO4IH7OIe2BlvXf96txAraUvtrqt+TCMfuvs9eCn0Lhe0sx+rwIh/f+Zz/AImy35ZxVxVVfa4sNzFDKvKkwxFLnymTJ/RNt5WIwVyfN5h1G9rWLvbN1WkFFFFSMpuFLfw4pVxgfabggexmdh/Q1c0UU27dglSoMZrJuGtYuru1XT7LMYiLRzXh6JGGPIIsHeQpgdum2M8wbuNNYlytlZgtczjzMOlvGdjK57dwP/fAN1w7o0dnbxwRDyoNz3ZvvMfcn/27Von1jkza7SwQ+GuErayGYk5pT88z+aRyepLHpn0GBV7RVZaX7C4kt5epBkgb/aR5AZf4o2OD6qyHqTiHcslqo4RZ0ga9wbcwzveaVL4cjHmktjgRyHvj7oJ9D3JIZaf6KIycdClFS2KnB3Ggu2aCaNre6jOHibOCcE+Qn2BPKd8AkZAJprqj4m4eFyjNGfDuOTCSj2PMob1AbDA9VO475+8F6nJc2cUswAl8yyYGPMjFG27HKnpt/pTkk1aFFtOmWt7Czoyo5jb7rgA4I3GQdmHqO4z061T6LxGHla1uFEN2nWPPllXtJCx+dCBnHVcEHpmr6qLi/hiO+iCkmOaM80Ey7NE2xBBG+MgZHsD1ANKNaY5XtF7Sdos5udXu5OsdrGtvH6czHnlP8QK8p9sVV6f8Q2tle21CKQ3sRCosa5+05OEZMDAJ7+vbfyhm4I0Vra2xLjxpXaafH77nJH+EYX8ie9X16p2T2U2qL80CvE0fMrKSRkEZGxGRjI9DSxwDqB8NrKY/rFphG22eP+6kU9wyY75236ioStWW3Tom8YEGKKFsYnuYY2B+8vOJHX3BSNh9CavapuK7GSSFGhUNNDKk0SkhQ5Q7rk7LzIWXPvU7TLp5EzJA8DZxyOyN+YMbsCO2+Dt0oftEvcetUk5YZW9I3P8AJSarOBj/ANHWf/h4/wDlFd+LX5bG8I6i2lI/8tqjcBf9nWf+4T/Sn/j+w/z/AEX1KHCF4JL3VbjOUWWOIegECMGx/iYmm+s11rTZ7CO4jtwpTUJzEgzyi3eUhFbIz5GUt/CQmOtPjV2ieR1T+BD074Z3EsUcqsMSIrjbswDDv70V+mdA07wLW3hIGYoY0ONxlUVdj36UV6J5ojcQaDc2V5NqFsPHhmIN3DzKpVVUDnjyACVwTu24JGPvC2sdVS4txPbESqwymTy5wcFTkeU7EbjrSt8c9Umkks9Mgbl+0tmXHccwVAfw55mP8Ipx02xSCKOGMYSNQqj2A7+p7k+tcn1CSafk7PpnJprwLSccpMWitYJprlSQ8JXkERBIPiufIoBBGxbJ6Ug/FbSblbZbi8uuaR5gEt48+FGCrnbJySAAObHfvnNbNbWqRgiNFQEliFAGSTkk46knvWR/HHUQtzZIylkjBkZT8r5cDHoTiM/Tm96jifrwi+Zej1Mevhron2TT4UYYd8ySD8T42PuFCj8qZ6+18rGTt2bRVKiJq+mR3MTwzLzI439R6EHswO4NL3C2tSJO+n3Tc08S80Up/wDuIvusfxgbN9D1wabKz74qxmGSwvY2EbxXAjZjkLyPknnIBPIOVgcdnarhn0kTx6kaDRSMvF1xdkrpdqWQk5up8pCD0JUfM/TtuD1Wudv8PZmy1xql40hOT4TlFHsAScD6Y+go6V7nQ+9+1WPtFKttwlNEP0OpXme3jFJl/ky9PoRUWTi6aykSPU41VHPLHdw5MZPYSKfNGcfXvjYE0ul6DvW8HP4exM91qtw7ZLXhiA9BDzBfqOVwMfhp4pB4MlMOqahbEgrORdQEHIZXPmIPf5gP8Jp+p8nuDj9oVQ8XtyLbSj5o7uHB9BI3gv8AzSRh/Kr6qXjPT5J7OZIf2oCvF7vG6yKN/Upj86mOypaZdUVUcLa+l7AJV8rDyyxn5o3HzKe/Xp6irek1TpjTTVoKiadYiEOFPlaR5APQueZh/nLH86l0UAfFcHoQdyNvUbEfUGvtLumuYtRuYFGY5Y0uSeyOSYmB/jEYYe4f1pioaoSdlBxTw4LnwpYyqXUDB4JGGRkHPI46lD/MdR3BsNC1P7RCHKlHBKyxk5MbqeV1z3wRse4we9T6pOGXDPeyKPI92eU9m5IYInI9vEjcflTu0Kql/su6zO9lbT9Zty3/AFadDCj7+TmcsIyc4wkhHLsMI4HRa0yqrifQYr23eCUbNurd0YfKw9x/UEjvThKnnQpxtY2WtFLfBWqTSI9vdDF1bEJL6SKfklX1DAHf1B6dKZKlqnRSdqyl42/7PvP/AA8v/I1dOEYAljaorq4WFBzr8reUbrkA4+oBqfqEKvFIjfKyMrfQqQf6GkLgHi9I7O3huYbiHljAWVoW8J135WVwDty43IA96tJuOCW0pZNEpX+IC+LDFaLIEmuZ41hPUqVdXZ8DfChdz2yPWpOrcaWNvGZHuYm2yEjdXdvTlVT39TgeppEuHnOq6ZfTxzQx3Mqp4fORyZ5FRWK4OW2Yg4yMrghSWvih6k2RzTXVpG8WYk8NPFKmTlHiFAQpbA5uUE5C5zjNFdqK7jzzIOKpI/8A6ntvFYLy2oEWejOTNgfXzHHuAOtPdLHxs4M+1232qBCbq33BX5njGSyjHUqTzDvsQOteuAeKY7+2VlOJIwFmQnJDY2PqQ2CQfr3Brk+oi/cdf0017RlrIf8A/QEgxZry+b9KQ3t+jBH+h/L3rXqyXjNjq+pRWEJ/Q2+WuJAAcHo+D7bJ7sdxgZrLh91/Btz+2vkZ+AeObe6gijeZVuVQK6uQpdgMFlzs2cZwNx6U50px/DXTAoH2UH3LyZP589XOjaFFa5EJlCYwI2kZ1X3UOSV/I4pT6PMSod0qkStSv44I2lmcJGgyzHt/7knYAbk0lwW7a0ySzI0enxtzRRN81y4yPEfHyoASAB133qk+LMLvf2SXMhTT2K8x3ChuY8/MR94pgBj0BOPvZ1S25ORfD5eTA5OXHLjty42xj0p11imtsm+8mnpHuNAoAAAAGAAMAAdAB2FfaKKyNQqJqumx3ETwzKHjcYYH+hHoQdwexqXRTDZgWm2L6TrkEbsWQsFRv3o5coCfTBO49VNb7SxxNw9495YThFZYnkWUEAjkaM4JB6gMMY/HTPWnJPtTMuKHW14CiiisjUWtT0LwZXvLNMTneaJThbgZywI6CQ5JDdebGSRkNeaZfpPEksZyjDI7EdiGHZgQQR2INSaQv/qy3s9Ru7c8xD+HIscSFyZmB8QAL0ZhyE9N8nqTVpOSIbUGPtVfEmvw2UJlmPsiD5pG7Ko7n/TrVDf6hq06MbW2ith903DgyNt1CLlUPsxNKunST204m1TTri4mU+W5Q+MFwcjEanw48dQRg98ZzVR4/kmXJ8Gg8KWUqxtNcDFxcEPKP9mMYjiHsi/8RY96u6XbLjqwk2+0pGw6rNmIj/zAP6Vb3upxRQvO7jwkUszA5GB6Y6k9AO5IqJJ3lFxcawyj4y1pkMNnbti6um5VI3MSf3kv5KDj3BPar/TbFIIo4YhypGoVR7D19T3J9ao+CbeRo2u5wni3REgABzHGVHhxEnryjfYDdm6k5pkpyxgI59RA/tMC4+zuvKzKWhbORIFxzj8LqSMr6EEE7gT6oeLcKLWboYruLH0kbwGB9uWUn6gVfUmsWNPLRTTR/wDSETKOltKJT7GSHwgfXdZMenm9aua4paqJGkA87KqE+yFyo/nI3869XNwkal5GVEUZZmIAH1J2FJ5BKit4tvvBsrmQdREwT3ZhyoPzYgfnXbhy1aG0ton2eOCNGx6qiqf6iqp7oX08SxAtaxN4skuPJK6/skQn5wG85YZGVUZplqnhUJZdkaG8jd3jB86Y5lKkHBzhhzAcykqQGGRkHfal/jpiX06Jer6hBkY35VJZj7YwDVhxNMYE+1qM+CCZVH3ojjxAPdcBx/CR941G0KZNR1CCaF/EtrSNn5x8rTSZjVdx1RAze3OvqK04o3JNGXNKotM0aiiiu44ArKPibwrHYxzarYs9vOhQyIhHhS80io3OhGPvZ222zjO9avUDXtKS6tpreTIWVGQkdRkbEe4O4+lDVgnRlMnEGsyW5VdNCysmBKJ0wCR8yoTn3ALHt1qo+C+myW1zexXCskwSI8pwcglyWyM56jcHG5pg0HXW0/ksNSHgtGOSC4P7GZF2XDdFIXHX88HaovGLvZahBqY81s0YgueXcqpJIbbqM8p+q4+8K42mrhVWdqadTu6NCorzFIGUMpBVgCpG4IO4IPcYr1XMdJG1GwjnjaKZFkjb5lYZH/wR2I3FIo4BubN2fS7sxqTkwTeaM/ng9ts8ufxU76rqkVtGZZ3CINsnqT2Cgbsx9BvXWxufFjVwroGGQrrysB7jqPod6uMpJfgiUYyf5E1eMru1H/SVkyoOtxb/AKSP6suSUH1Ofaray4806XPLdxDGPnPJnIB258euPrmmOvLRKQVKgg9RjY/Ud6G4vwCUl5OdpdxyqHidJFPRkYMP5g4rtSpfcForrNYOLOZRjCKPClH7ssYwG6ncbjOd8DHmx4wMcq2+oxfZpm2SQHMEv8Dn5T+Fum2Tk4o637Q7V7htorxBOrqGRlZTuGUgg/QjY17qCxc4n1iaydZyjS2hGJwoy8BHSRf3kIyGB6YBGN83WmahHcRJNC4eNxlWHfseu4IIwQdwRXeWMMpVgGVgQwIyCDsQR3BFZWuoPoV59n8OSayuW5oFXzOjEgFEz85yQOUncFTnOc6RXZUtmcpdXb0PHG2tG1tXZN5nIjt1G5aR9lwO+Pm/KofAfB0djEGYB7pxmaU7nJ3KqTvyg/5juewEfQLGa7u2v7pHjSPKWUEg5WQEDmldcnDnpvv/ACU05UN9V1QJdn2f6Ciiq6x1ItcXEDABouRk/EjrsfqHV1/IetRRpZOmhVxh1DA9QwBH9ay34scFQR2j3NsnhFGUyxptG4JC55BsGUkbjtnPtqtV3Een/aLW4hGMyROq5/eKnlP88VUJuLRHJBSi0SrDHhR46ci4+mBiu9crRCsaKeoUA/kAK61LLQv/ABAt0fT7nxHZFVOcMvzBkIdMZ7llA7deoqq4U4vup4AZNPuDIuFdl8NFY4ByBK6EZBB2BG/WpPEVo9/MtspAtoXV7piMiRgQywD12wzHtle+1NtXaUaZnTcrQtzX+oSHlhtY4B3kuJVfA74jhJ5jj1YVKsdAAYSXEjXMo+VnACR/7qMeVD+I5bG3NVzVfreoNCicih5JJEjjVjgEsdySAThUDOcDoppW3hFUlllhXieZUUsxAAxv9TgAepJIAHckCqeSHUCdpbNR/uZGP8/GA/pXKx0CYzLNdXRnMeTFGsYjiQkY5uUEl2AJwWO2TilS+Qt/BZa+B9luOb5fBk5vpyNn+lSfhfYLDpVkqry80KyN7tIOck/5v9B2pf4nuTct/ZluwM86kTHqIITtI7gdyDyqu2Sw6VottAqIqKMKqhVHoAMD+grr+ni1Gzk+pknKkdKKKK6DmCiiigDhfWUcyGOWNJEPVXUMp+oO1Z5xLoEFiYUQMLG6doLiBmLRoXVjG6ZyYsuOXYhfMNgQK0qo+oWUc8bxSoHjccrq3Qg0pRtUVGXV2ZLo+i6pYZhga3ubYE+EJmZZEH7uQMf6j0x0qVeTa420cVjF7l2Yj6dv6VNktdS08cvhHULZfkkRsXCL2Dqf2xGwyu56n0r1YcSXM+0Ol3mfWcLAo/xOSSPoCfauRwnekzrjOFbaFW34W1WKYX000N3NGDiA5wVOOYREqBE+BsVUb+ucF90DW4ruLxIidjh0YYeNh1R1+6w//maWeJpdQgEV1NcQ2qrMFltkw58FpFRpuZj+kIyDgIvKrb4OQbzVdAWZhPBK0FxjyzR4IcY2Eq/LKnfB6diKnki8diuOSz1LyiqnRbi75jHdQoCBkTxODG+/TkY86N3xgjrvVHx5xi1r4UNp4Ut3I4URHJIB7kKRjfA8xHrvg4yUW3SNXNJWyx4/v57exmmt2xJHytuAQRzqGBB7cpPv6VG0rRpLyFZNS5JDIAy267RRAjbbOXkw27EnGcDpk1jcF3V3vqd40iYP6tAORM9snbnxjIyOvf1u+EL1lU2c5/WLZQpPaWPpHMnqCBg+jAg9qvUcbI3LOinTgWa0cvpl0YVJy1vMDJE359V+u596uOEeJWuzcRSRBJbZ/DlKHmjZssP0bbH7u4I2yKv5g3K3KQGweUnoDjYn2zVXwroCWVusKks2S0kh6yOfmY/6d9gOtJytZ2Uo08aLelHjSHmvNK9rlj/JOb/9abWOASdgOp9KTrLUU1K+V4GBgsWJLj+9ldWXC/gVcnm7kjG29KHyE8qhyoooqCwqluoAL+CUHdopYnH7wBjlT/Keb/OauqW9GuBdXs86nMdsDbxY7ueV52+mQiA/haqj5ZMvCGSiot5qUMQzLLHGB3d1X/U1R3HG1uSUtRJeS9kgUsvtzSY5FHvk/ShRbG5JbL+/vY4Y2kldURRlmY4A/wDn270qW17camcxc9tYZ/afLNcj0T/ZRn975jtjGTjxacLTXcguNUKsFOYrNTmKL3c/3r+vUfUbB1AxsOnaqxHWycy3optVu4tPsyyRhY4lwiKNsnZAfQM5A5j3bJ7mrDTLUxRIjMXYDzufvsd2b2yxJx2zULi26jjsrh5lDIImyrdHJGFX/ExA+ppe0nQtVhihC38bYjXmSaENynG4DghmA6ZJ7UJWgbqWh1mlVVLMQqqMsxOAAOpJPQUsaXeNe3aTojC0gVvBkYY8eR/IXQHcIqcwBxvzmurcOSTspvp1mQbi3RPDhJH3nBZmlx6Mce1MaqAABsB0A7UsIeWUnDGsNMbmOUYlguHQjbJQkvC2B0BQge/KasNX1OO2heaZuWNBkn19APUk7AepqHdaIfHa5gkEUrqqyc0YdHC55eYZVgRnGVcds5wKX+FtMbWpmuLxQ1jAxW2iHOEndTgznpzrsQBkgZI7NzXDj7vGjOfJ0jnZdfCDQSkU19NHyT3srS4O5SNjzIm/TJJbtkFc9K0Kiiu888KKKKACiiigAooooAKKKKAOF5ZxyoUlRZEYYKuAwP1BrPj8P72KR0sdRNvaYBiieJZyhOeZAX3VBsRuep9MnSKKTSexptaEG04BuXyL3U55k2wkKLbg+ocpliD6DFHEOgwWRsHt40ht4p28blGADJA8KO56nzMqlifvb9zT9XO4gWRGR1DIwKsrDIYEYIIOxBHal1VUh93dsX6qde0Yz8jxytBPHnwplVWI5hhlZWGHQ7Er6qDkYqu1e1udJBaNJLvTx9wHmntR6KT+1iHbO6jqcDNW+j63BdKWhfmxjmUgq6Z6cythlz2yMHtmuGXHKDO+HJHkVC/9v1a3PK9tDer2khkELY/Er7Z/h2qE/HF3JcG0g0/E4XLGSZSsQPQvyA/y5gfbeni7uBHG8h6IpY/RQSf9KpOCbApb+NIB490fHmPu+6p7BFIUD2J70KSq2huLukyLacMTSjOo3LT9/AjHhwD2YLhpQD+9t6g0y29skYxGioPRVAG3TpXWiocmy1FIKKKpeI+IktgqAGW4k2gt1PmkPqf3EHUsdgAaSTehtpZZE451GZYlt7Q/rVweSPf5F/vJT+6qjbPqwxULS/hpZR26QyJ4jAHnkDMhcnc55GGV7AHOBVxw5o7xc01w4lupQPFcfKgG6xRD7sa5+rHJPtxk19ppGt7RQZUJEsjbxwfxcp88h7Rqf4iuK0TaxEzaTdyJGn8KWUIAjtYBjoSgZvzZssfzNXCrgYAwPQdKW5uGp5ARLqN1g9fCEcX5AqhYD86j2/w9tFLEtcuXAEnPO/6UDtJgjmHsal09sataQ21yuJ1jUu7KiKMszEAAepJ2FUdvwssJ/VZ54F/2XN4kX5JKG5f8JWkviOCa21azub+dZbVmZVPKVSJuQgZQlgpyQ3NnsTtgU4wTexSm4rQ0eN/aUsJjVvsMT+IZG8ouJEP6NUHUxq2WJIwxAHamyoqajCVBEsXLjIIdcY/n0pTvuKbi8d7bSI/FcbPdnaGLPcN0dvTr0yAwoUXN0kDlGCts9T8Swx6tKktxFHHFaAeZgvnZwxG53PKBsPWpcXHUEx5bOO4vHzy4hiblB/E7hVUe+al8E/Cm2tAZLoLd3LHmaSReZVJ38qtnJzvznc+3StARAAAAAB0A2Arq/jx8nL/Il4EMaLf3qFLhVsYWBEipIJZ3B2wGACRAjuOc79qddOsY4Io4Yl5Y41CovoAMDrufqdzUmitYxUVSMZTcnbCiiiqJCiiigAooooAKKKKACiiigAooooAKKKKACqHXOEra6lSZw6TRqVSaJzG4B7Er8wHo2RudtzV9RQAh6lwHdOjImqzhWUqRJDE+QRggkKp6GvKaXq8Ow+w3MagBcGSBzj1GHT+tP1FQ+OL8FrkmvIhRatcjaXTrtGA+54cin2DLIOvuB+VRm0bU75vM39nW47KVe4k+pUlYh9CTtvnO2jUVK4YJ3RUuebVWZ9qPAl1JFJGuqXCKQVJkjifmUrvuoVgNyOoOx9s0Pwphjmha9ZvFuZCY5ZD1UR4VVUfdBQKx7kt9Ma66ggg7gjBrHm4am0KeSeHmm0yTeZBlpLfGcPj7yjuw35eo8oJXJx3H0j4uSpeocdbsGngeJZXhL4BkT5gOYFgvoSoK57ZzvXrR9KitolhgQIi9AO/qSe5PrRpGqw3MYlgkWRD3B6ezDqp9jvUmeZUUs7BVAyzMQAB6knYVxZ0d+NnulGHjqEXlxDOyxRLgQStkLKy5EwDHynlchcD0NSLq7udQUxab5I28sl6+VRRnDeAPmlfGfMMKMfNk5DvpOgwQW0NsqKY4lAUMAdx1Y7fMTkk+pNb8fBauRz8vPTqIiDjVZnMWnwS3kuCfJ5Il/ikfAx9Ac1Jn+Hkt60UmpTgqpybSEERdGAy5PMz+bdhjuAB1rRaK6IcUY6OefLKexYtvh5piMWWygJKhcMgcYHQ4fIB9SNz3ztV7p2nQwJyQRRxJnPLGgRcnqcKAM7dalUVoZBRRRQAUUUUAFFFFABRRRQAUUUUAFFFFABRRRQAUUUUAFFFFABRRRQAUUUUAFFFFABRRRQBnnHOiQW5Se3jEErsVdoSY+cHc84QgOc75IJq10DhW1dEmliM0nUGd3mCn1VZWZUP8IFfaKVLY7ehsAxX2iimIKKKKACiiigAooooAKKKKACiiigAooooA/9k="/>
          <p:cNvSpPr>
            <a:spLocks noChangeAspect="1" noChangeArrowheads="1"/>
          </p:cNvSpPr>
          <p:nvPr/>
        </p:nvSpPr>
        <p:spPr bwMode="auto">
          <a:xfrm>
            <a:off x="4254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AutoShape 12" descr="data:image/jpeg;base64,/9j/4AAQSkZJRgABAQAAAQABAAD/2wCEAAkGBxITEhUUExQWFhQXGRgYFxgXGRgcGRseGRgdIB0ZHSAdHSggGh8mGxgXIjEhJikrLi4uFx8zODMtNygtLisBCgoKDg0OGxAQGywkICQsLCwsLCwsLCwsLSwsLCwsLCwsLCwsLCwsLCwsLCwsLCwsLCwsLCwsLCwsLCwsLCwsLP/AABEIAMMBAgMBIgACEQEDEQH/xAAcAAACAwEBAQEAAAAAAAAAAAAABAMFBgIBBwj/xABJEAACAQIDBQUEBgcFBwQDAAABAgMAEQQSIQUxQVFhBhMiMnFCUoGRFGJygqGxBxUjM0OSolNjc4OyFiRUk8HC0USz8PE0o9L/xAAZAQEAAwEBAAAAAAAAAAAAAAAAAQIDBAX/xAArEQACAgEDAwIFBQEAAAAAAAAAAQIRAxIhMQRBUTKREyJhcfBCUqHR4SP/2gAMAwEAAhEDEQA/APuNFFFAFFFFAFFFFAFFFY/a36RsHE5ih7zFzDfHhV7zLrbxN5F1366WoErNhRXzt+1W2JR+ywWHw/I4iYyG3PLEo16XpTEYLaU9/pG0nRLeTCxrDb/MN3/+qmmbx6fJLsb/AGxtzDYVM+ImjiX67AE+g3segBrIyfpHeS5wWAxGIX2ZHKQRt1UyeIjraqPZ2w8Ej54YDiZb3M0h7zXn3kht/JcjlV53U7eZ1jHKMZmH33Fj/JVlE3h0f7n7EEnaDbchGSHBYdePePLK49MmVaVT9azAMdpqqHUCDDxgfBnJNutWJ2XGfOXfmHdyp9UvkPyptCNwtpoQOGm7poR86nSjePS41yv5M/itjTBWeXauOCqCWYSxxgAbybJoKr9j7MnluyY7ayR2BjeWdPHfiEKZgN3mAvfdVrt5e+nw+FPkOaeUe8kJUKh6GV0PXIRxq9pSLLBjb44KIYDaa6R7VlC/3kEMjfBiBUGI7LNLc4nF4vEkjyPM0cRP2YgMt/jV5icaiEBj4juVQWc9QqgkjrawqL6VKfJCR/iOqg/y5z8xSkT8DEnwZzB9hNmOCfo7K6nKwMs2ZSADa4fkQQRvBBqaXs4YpIu4xmNgVsy2WdmXNlzLdXzC2VX/AA+OgwUDAuz5czkGy3sAAABc+bjrYb92lSYzDiRCtyDoQw3qwN1YehANuNTSJeGDXpRWRSbai8mNgnHAYiDKfQmJhf5UxB27xkGmOwDFRa82DPer1PdtaRR86mweLzHI4CygarwI95PeX8r2OtN1GlGT6THJbbFr2f7XYHGaYedHYb0N1kFt90YBvja1XlfOdsdnMLidZolZhazjwyC26zrZh86r8DtLH4GUpC8m0cOB+0ilde+hJIIyykeM5Tfu21AA3XBNXE5cnSzhutz6tRWT2N+kLBTyLC5kw07aCLEoY2J3WUnwsSdwBua1lVOUKKKKAKKKKAKKKKAKKKKAKKKKAKKKxfanto6SnB4BFmxdryMxPcwA8ZCN7ckGv5ESk26RsncAEkgAaknQAc6x20f0lYJWMeG7zGzD2MMuZRfcWk0QDTfc1msX2c70d5tLFzYkCxZC3d4e4Olo0tfXQXJvVpg4nChYUTDxDygp4iOiAgR8N9zzANWUTrh0cn6hHHR4/aOmMYYbDEf/AIsD3dxxEsgtcc1XQ3p3DwLDbD4WOOMKoY6WVQxIBsNXYlW4jcSTuBahwqx3dmLNbxSORcAcNAAq9AAOJ11paLErmlnNxFkRQSDdshckqN5HjAHvHdcWJslR2wxRxqkTfq/N+8kkfoGKKOgCWuPtFqP1VFfUMw91ndk9crMVv8KnmlYRlghLBb5NL3tfLyvwqNschjMiEONwsd7E2Cn3TmIGu6pNKiMLICSBvFr9L7q6qHCwZAbm7MczNa1yeNuAsAAOAAr3E4hY1LMbAfEknQAAakk2AA1JIoT23F8XKzOIkOUkZnYWui7ha/tMQbXFvCx4AGeGFIksoyqLk7z1LEnUniSdTUezoSqln/eOc79Cdy+iqAv3b8are1eL/Yvho7tiJ43SNF3jMpUyMfYRb3LH0FzpQq3StnnZaEupxcn7zEWZb+xFqYoxy8JDHmzN0qwxUrs/dRnKbBnewOUEkDKDoWOVrX0FrkHQFqCMKqqNygAfAWpSBv8AeJADcZI83RrtYepW1xwAU8dQSpJE+FwiRg5RqdWYklmPNidT8anorPYstjJWhViuFiNp2UkNK/8AYqw1Cj2yNSbLfzUJbrgbxPaTCoxQSd5IN6Qq0rjoRGCR8bVLs7aMkrG+GliQDR5TGCTfcFViw0ubm1T4URREQRqIwFuqquVSNxy20NtL8Rcc6aoFfdkGMwiyLlb7rDzKbeZTwI51FhcaO5DyFVIushJsoZTlbfwzA256U5SWH8M0icHAlX18rgelkPrJQl8kWJxM0iMII7EqQrykoLkaEDKz6HXVRejDO0ShTBZR/ZN3gHU3CuxPRSSasqTxGN8WSNc8nEXsq9Xb2eGmrG+gtcgQ1W9kGOw2GxsbRSBZF4qbh0PA2NmQ9dKVwHaHF7M8OKL4vAjdOBfEQj+9H8VB741Fjv0FWk2DWQL3gBYbmW6kHiVIOZfgaTnx7QMkcl5TK6pFawdrglsw0FkUFiwsCNLX3w1ZjmxRmvm9zfYDGxzRrLE6vG4urKbgimK+XbFmGzNoRxqcuCxrMuQ6JFiALqV90SDTKOIHICvqNUao8vJBwlpYUUUVBQKKKKAKKKKAKKKru0G2YsJh5J5WUBEZgCQCxVSQq33sbWA60Bmu3/aKRWjwODe2Ln1dxr3EI80p5E7lHM+lUfZzZCxwgQs0cTeIEZTLLf8AiyuwNy2+wAsLeg57F4ImD6TMc+IxYE0z884uqDkqqQAPWrbZjEAxNq0WVb+8tvC3qQCD1VraVpFHqdPhUEm+WdR7OjDBiGdhqC7M9jzUMSFPUAVw2OLErCoexsXJtGCN4vvcjXReIsStGPOd44b2Dh3e3FUygrfhdpEv0DDjTqKAAAAANABoABwFSdP2E02eCQ0rGVhqARZFPNU3XvuJzMOdeYlc08anyqryAcCwKgE87BjYczfeBXIVpXfxssaHIApsWYWzMWGtgTlAFtQ176WYw2DRCSuYk7yzM504XYkganQaa0FDFKYvZschzEFX08amzeE3F/eAOtmuOlN0WqSzVimDmbM0cmrrYhrWDqdzcgbgggcRfQMKZeMEgkXKm46G1rjrYkfE1n8ftjO4OGhmnaJyrOgQR2uBJHmd1DG2vhvZkW+61TjbWI/4DEX+3hrfE99pUFFNcFy7WBO+wJqj7GwA4dMQ3imxKrLK53ksLhByRAcqruAHMkkmXHzgpliwsbaMwcyzWO8KMqop3+K7W5GrjB4ZIo0jQWRFCqOQUWH4CgW7sXxZLuIgSBbNIQbHKSQqAjUFiG1GoCncSCGoIFQZUUKvJQANd+6ltleINL/atmX7IAVPgVUNb65qTaWOWCJ5X8qKSbbzyA5kmwA5kUJXllftvHSFhhsOQJ3W7OdRAm7vCOLE3CrxIJ3A1YbOwKQRLFGLKosOZ4lieJJJJPEk0p2fwDRoXl1xEx7yY8jbSMfVRbKPQneTVpQRXdi+Ow3eLa9mBzI3FWG4/wDQjiCRuNe4LEd4itaxI1HJhoy/BgR8KnpfAwFFYHi8jC3JnLfje/xoT3GKR2mcmSXhGfH9htGPQDwuekdPV4ygix1B0IoGrF58CjtmYvfdYSSBf5QwX8KlggVFyooVRwAtv3n1J40jFP3AySn9mNElO63BXPskbsx0OmtzarKgVEGPxiQxvLIcqIpZjyAFz6+lVmw8E7McViBaZxZEP8GO9xGPrHQueJ03KK87RrnkwkJ1V5s7jmsKNIPh3ix1d0K8y+wptXZsWIiaKZA8bbwfwIO8EcxVZs/b+K2WcuJaTFYD2Z/NPhxykA1kQe9vGvQVdzTKilnIVVFyToAKW2XEREMwsXzOwPAyMWKn0zW+FQ1ZnmwxybPk2+DxSSoskbK6OAyspBBB4gipq+SbK2n+qcQ1r/q15QkqndhpHCkSJ/csXAI4G9uR+tKwIuNQdxrNqjypwcHTPaKKKFAooooCl7X9oUwOGaZhma4SKMb5JG8iD1PyAJr5yezzSyRT7Qbv8TJILg/uoQAZO7iW9gLxqCdSdeZJ0H6R8SjYzZsIYNKJmlMYNyEETjORwF9xPI23GpsfAXSymzghkJ3ZlNxfodx6E1eKO7pMSacmMKoAsNANwFQy4UF1cEqw0JFvEt75WB3jkd4ubEXN/cJiBIgcaX4HeCNCp6ggg9Qamqx6HItjMOWyspyuhupIuDcWKnofzAPCvcHiS+YMuV0OVhe43Agg2FwQRrbmN4NMVX4lxFMJGNkdQjMdwZSSlzuF87i545RvIoHtuM4LD5Ey7zmdj6u5Y/ixpf6S8v7mwT+1YXB+wtxm+0dN1s1S4khz3W8MCWt7u633ibegamQLaDdQV2Ev1XGf3mab/FII/kACD4LVb2kwiQYTESwKIXSKRlMQC6hTa4As3xBq9EqlitxmABI4gNex9Dlb5Gq3tZHmwOKHOCb/ANs0KyS0sd2dg1hijiQWVFVVHQC1MVFhHzRo3NVPzAqWhdcBVdjJe9JhQ3B0lYblXil/fYaW3gEnTS8+1ZCsMhBsQjWI3jTePTfU8MKooVQAo0AHChD32OwKo9tDvMThYPZBfEOOYhyhAf8AMkRv8uryqYX/AFib7hhVt8Zjm/JKET4oua5aQAgE6m9hztXVKbRiYhXQXeNs4HvaEMvK5VmtfS9qFmN0VHh51dQym6n/AOEEHUEHQg6gi1SVICqrZW3osRLLHEGZYbBpQB3ZY70U38RAte2mtVna3FvLJHgIGKyTAtM6744Box6Fj4QfWr/ZuAjgiWKJQkaCyqPzPMneSdSTeoKam5UuEM1XvhDF4oBoN8PssPqcI25W8J4jXMLCuJZAqlmNlUEkncABcn5ULNFHBKs+OV11SHD6G3tYhwbdCEh1H1xVrisZlORRnkIuFBtYe8x9ld+u82NgTpVP2awr9w8qgRyYqVp2uDdFfyacW7sJobAMx5WN5hcKsYsvE3YnVmPvMeJ/8AbhQpC6+4hg4yZSJyGlXxxj+GF3ZkB9oHQk3YE30DAVa1Bi8MHA1KspurDep/6g7iOIqETTr5o1e3GN7E9crgBfTMfWhZbEeJw6tKyOoZJoirKdxyHUepWQ/wAlSfo1xrwyTbMlbMMOqyYZj5mgckBTz7tgFvyI3WqH6Usk0QFwy52ZWFmWy5dR1z6EaG2hNJYvFLBtjZ0hIRZVxEDs2i6qrRpfdcvuFVlwcvVQTg5eD6jRRRVDzAooooD5dslB+stqFwDOJkFzvERiUxgchoflWgqlziTbGOdBZEjw8Lng0gBb+lWAq1xU4jQsb2HAbyToAOZJIAHMitI8Hr9M/wDkiCTBsGLRPkLeYFcyk2tmtcWawAuDrxB0rk7NB1aWYt7wkZbcrKlk06qb8b16DiDr+yQe6Qzn4sGUKegDetMwF7eMKD9Ukj8QKk2pMWw+IZWEcu83yONA9hex91wASRuIFxxCuEUntrSF24oO8HrH4h/pt8adoSvBXJCkU6hUVFkRh4QAMym4GnEqXP3DVjUc0Ia1+DBh0I/+EehNSUCVCWK0mhbiS8fwKFvzjH40l2xc/RJUXzTWgT1mIS/wDEnopp7GaywDkzN8BGy/m4+dV+IHfY6NPYwyGVv8WUFIx8I+9P31oUlw15LtEAAA3AWHwr2ivCbanQVJoLbTkURPnFwQVy8WLaBBzJJt8amw6sEUMbsFAY8yBqfnSmAj7y0z7zrGp3Ip3ae+VOp4XIGm9+oIW+5BDMS8im3hykejDj8Q3yqr2n+zxmFk9lxLh29WAkQn4xMPv0/HpiH+tGlvus9/9S/Ole1WHZ8LIUF5I8s0YHFoWDgfHLl+9QrL0ltSmO2nBCLzSxx/bdV/M1ncZtmbGSDD4FsiBUafE2vkDqGWOPgzlSDf2QedO7O7GYKLUwiWTe0k/wC0kY8yW4+gFCNbfp9xXFdp9nKxdMbEjneVOZW09pRoeGos2gF7aUrF277zw4WB8W+oVog6x3HvmRQEHoWrWx4KJfLGg9FUfkKnoRpn5/goezGxZIe8mxDB8VOQZWXyqB5Y0+qo+dX1KypNmJV48vusjX/mD/8AbXDLiDuaFfuu/wD3JahdLSqSHaotv3nkjwY8rjvMQf7pTbJ/mPZfsiSpto7XbDKGmUMGIVO68zsdyiNje55KW5mwBI92FgpFzzTgCebKWUG4jVfJEDxy3JJ4szHdahDer5fctgKXw+Juzowyspv0ZT5WH4gjgQeFiWKR2otskg8yOgv9V3VXB5jKb25qp4ULPYepafaESEqzgEakanKObW8o6m1c7QnYWjQ/tHuAfdA80nXLcW5sVHGpsLh1jUKgsN/Uk72J3kk6knU0F+BXHkDJOuuTzEa5o283rbR/ukDfXW1tmRYqFoZVDRuPlyYHgRvBo2aMplj4K91H1XUN8sxcAcgK5wY7p+59ggmLoB5o/he6/VuPYoV+/cb/AEc7dlYSYHFNmxWFsM5/jRHyTDmfZbfqNTc1ta+WdqUkgeHaEAJlwpPeKN8kDfvE36kDxC+4i++vpezsbHPEk0TZo5FDow4hhcenpWbVHk58Xw512GKKKKgxPlPYCQSYeTE8cTiMRMb9ZCoHoFQVc7VNkU8pIv8A3FH4Xv8ACqXYsT4DEts6RDkLSzYSRdVaItmKNrdWVmI13/K+ixMAdGRvKwKm2hsRbQ8D1rRcHsYWpYlXgkrxSDu1pXAYhjdH/eJYNyYHyuOjWPoQw4US7OiJLZcpOrFWZL9WykZvjUm1+Buq4wNALxeKMb4uQH9meFuCHTcBlrvY4Pd31ysSyAkkhD5QSddd9uGYDhT1ByrOY5AwDKbggEEbiDuNdUhs1ghMB0K3MY5x30y88lwh5WBPmF36BOxPE6TQnn3i/EqG/JDVf2T8STTHfNPM33UcxJ/REvzq1xMGYxte2Rs3r4GW39V/hVb2MP8AuOHPNAT6kkn8TQr+r8+hc1W2OI6Yf8Zf/EfT2+i+ayrJr2lSIvhcMhxUsQAjWLygXsI5HtljKgWuTqF56UE5JcmsorLLs3ac+s2KTDL/AGeGQM3xkcbx9UWr0dik9rF45m5nEMPwAAoRqk+EaYoLg2FwCAeNja49DYfIVm+022JC4wWEIOKkHibesCHfI/W3lXmR0Bin7NyojZtpYsRKpJ1jLgAXPjy5t1WfZfYkeFhCqmV38UpJzOzHU5m3sRe3/wB0IblLaqGNg7HiwkCQRCyqN/FjxY9SadnmVBmdgqi1yxAGpsNT1IFd0UNEqVI8RwRcEEcxqKU2lOQAiG0knhXmo9p7clGuul8o416+zICbmKO53nKt/wAqkw2DjjvkREvvyqBf1tQbk9K7Tx6QRPK98qjcNSSdAqjizEgAcSRTVUWPInxcUI1SC2Il+0biFT8Q7/5a0Ik6WxJsjZjl/pOJscQQQq70gU/w0+tuzPvY9LCrmvGFwRcjqN4660i0ksWrHvYxvawEi9SF8LjnlCkW0BoElEZxOJCWuGJOgCqWJ+W71Nh1qt2qZ2hlNljUIzW8zmy3tocqajhm9RTX6wz/ALlDJ9YnLH/MR4h9gN8K62yf2Eo4lGUerDKB8yKEPdMkw2FVSzalmtdmNyQNw5AC50FhqTvJpigCipLi8UJErtpZlQDndc1/zWoNsg92CLBhJFlJ4FpFX5EMQehNRYvtFhI2yNMhf3E8cn8iXb8KRxO1ZpShjweIaNWzkv3UZaynKFV3DaMQfEF8tQUclVFxhsGFJZjnkIsWPL3VG5V3acbC5J1rj9FkvctjMAdO4mMkI4dzP4lC9FbOD61xsza6TFls8cqWzxSAB1B3GwJDKeDKSOtKYaZYtt4ZiwXv8PNCbmwYq6sqjgWuTVZcHN1cU8epdj6ZRRRVDzDAfpIQw4rZ+M9gSPhpfScDITyAdR86eq07cbDONwM+HU2dlvGd1nQhk14DMoueRNZTsztkYmG7DLMhMc8Z80ci6MpHDUG1Xiz0OinzEZ2h4WjkG8MI26rKwW3wfI1+QI417tn9yw4NlVuiswVz8ELH4U4RXGIhV1ZGF1YFSOYIsfwqx3NcklcTTKguzKo5sQPzpbCM3iil8RA81tHU6X5BuDDnroCK7g2dCmqRRqfqoo/IUFvsLYnGYWQZWkjaxuMrXYHmpU5gdd41rtdorYKiyyG2ngYXtzZwqX9TT9FBTOIWYgFhlPEXvb42rPbC2nFh8ArzuI0iaWMk/wB3K6gAbyTl0A1p7tFt1MKgJUySucsMS+eRuQ5DdduHyFVuy+zjySDE49llmGscQ/cwfZB8z83PS24GhSTeqo8iwixW0tXz4XBHcg0nmHNj/CQ+7vIvzBrT7N2dFBGI4Y1jQbgot8TzPU601RQmMEt+4ttGYpE7L5rWW+7MdF/qIphFsALk20ud56ml9pxFonCi7Wuo5spzKPmBU0EyuqupurAEHoaFu4pj/E8UXvEu32Y7H/W0fwJp6okw6hmf2msCTwA3AchvNuZNS0CCuXcAEkgAaknQAczSW1NsRQWDkmRvJEgzSP8AZUan13DiRVNNgZZ5IWxgAjZyFwo8SC0bMDKd0j+Dd5R1OtCrnWyHf9ohJphYZMQPfXKkX/McgOPsBqPpO0T/AOnwwHI4iS/4QWq7ApfG4gxgNluoPjPFVt5gONja45XPCxCn3ZWNiseRlXDwox0ztMXReuURhn9PD6iu8Bsd4FJjlLysS0pk8srHeTbWPQBVy6KABZrCrcG+o3V7QnT5E9n4p5BmKBE1ABN3uDY3toACDuJv03UzNKqKWY2VQSTyA312BUU8CvYNqAwa3Akai/OxsfUChO9EWyoysSAjKbeX3QTcL90ED4Vxj/E8UfAsZG9I9R8e8aI/CnaTOuIH1YjfpncW+eQ/KhDW1DlUn+y2Hb993k/+PI7r/Jfuxu4LV3XhNtTuoS4p8kODwccS5Yo0jXkihR8gKnpA7Zw24TRs3uowZz0CrdiegFSbMRgniGUszvl4qHckA9bHW3EnfQJrhCu19mLiAGR8k8RPdSrvRuKsPaQ7mQ6EdbEU+2WOMwE3h7vF4c58otmjmh8SlSeDDytxV60GG0nmXgRHJ8SGQ/hEvzqr7Qt9GkXGAeC3dYkDjGT4JCOPduf5XflQzmrTfv8A2bLYvavDzYeGVpFVpI43K8iyAkfAmivgey+xMkkMUgdwHjRtGYDxKDz60VkeKfpysP217LS959PwAAxSi0sW5cSg9luUgHlb4HS1txRQlNp2j59sLa8eKhEsd7ahlbRkYeZGHBgf/PGrCk+1fZaeKZsds8BpGt9IwxNlnA9tT7Mo57j63zJbM24mLjP0dskgOWVJBaWL3gUPtXFhfS+utrHROz1sHULIt+S5opIbLi9oFzzclj+Og9AAKDs4D928kZ6MWX0yvdbelj1FSb7jtQ43FJFG8khyoilmPIAXNdQBsozlS3EqCAeoBJI9Ln1rLdqR9LxMGAH7vTEYr/DRvBGdPacDTfZb0InKkd9k8E87naGIBEkoth0P8GE+X7zjUnrw1FaqgCigjHSqCqzam2UiYRqplnYXSFLZiPeYnRE+s2nK50qDaOPkkkOHwxAcAd7KRdYQdwA3NIRqFOgGp4AubK2VHApCXLMbvI5vJI3vO3E/gNwAFCLb2QiuzMVLrPiGjH9lhrKB0MjKXY9VyeleR9n3j/cYudLksVkySoSTck5xmFySdGG+r2ksIbTTA7yUZfsZAB/Wsnz60GhCPc7RGnfYU8iYZR+HfG/zo/VeLf8Ae4wqOK4eJY79Mzl2HqCDV3RQnQvxiGzNjQYe5iSzN53YlpH+07Es3xOlTbQgLp4bZ1IZL7sym4B5A7j0JpmihNKqIcJiBIgYX14HeCDYqeoIIPUVNVRiZSst8OM7k/towQFsB5i25JLWAB82gNgMy2OFxKyC6ncbMDoynkwOoP8A5vuoQn2FY43hNkQvEdVVSuaPmAGIBTkL3W9gCLZZDjX4QSn/AJQ/OQU5RQmhJcXKd2HcfbeIf6WagLiG3mOPnlzSH4FgoHxU07QTQV9TiFCqgFixHtNlufXKAPkKWxMLhxJHlJtlZWJAYA3BBANiLtwscx3bxQ7S7cQqxiwqNipb2tGQIweRkPh+AvRD2oxQXNLszEj/AA2jkPyuD+FLKPJDiy8ONktph5M3ImML6lg509AT04UJs8Mc0xEjbwCP2a/ZU6feN21OoGgo/wDbvDrYSw4uEnQd5h3FzxAte9MYXtzs592KjU7rPmjP9YFLI1wfLNEKKhwuKjkF43VxzVgw/Cl8RiixMcR8W533iP8A6F7bl9CdN40tHuDOaWVxu8MQ5Hu8xYj70jL6oare2+OyYV40GabEAwQoLXZ5PDoOgNzw0p/HY7D4OHNK4jjQWFzcnoOLMfma97D7GmnxH6yxcZj8JTCQsPFGjeaVxwkcaW4DTWobo58+VY4V3Zqdi7Ajgw8MJAYxRRx5ueRAt/jaireiszyQooooArM9puxOGxbCXxwYlfLiITlk9G4OulrMDputWmooD5udkbag8IGFxijc+ZoJD9pbMgPoahXGbWF8+yH9UxUDX/Kvp1FTqZuupyrufMztLHjfsrE/CSA/99V/YBTKk2NcWkxMracUSIlEj+GU/OvquNL92+TV8rZR1sbfjavmP6Ocn6uw4T2VKuDoQ+Y5wQdQcxNWi7Onpsssk/m7Gkqr27tJowscIDYiUlYlO4e9I31EBueeg3kUbS2vkbuoo3mnIBCKCFF9zO5GVF+Z5A0bH2UY2aaZhJiJLB3AsqqN0cYPlQfMm5PSx2N3sifZGzVw8YjUljcs7t5ndjdnbqT8tANAKdoooXSrYKWxmEz2YHLIt8rjW194I9pTYXXoDoQCPcViwlhZmdr5UW2Y23nUgAC41JA1A3kCohJiD/DiUcLyMT8QI7f1GhDa4J8Mz2/aBQQfZJII56gEemtuZ31ziMfFGQryRox3BnUE+gJ1qI4eZvNKFH92lm+bsw+Qv6VNhsIiAhV0PmvclurE3LG3Ek0I3J6jxEAcZWvboSL9DYi46bjShwbR6wEBeMTE5PunXu/gCvS5vVTN25wSuYyzmVfNGkbSEdCYwy/I0Dkl6jRQxKihUUKo3BQAB6AaCl8XhLnOhyygWDcGHuuPaXf1FyRas6O3aPfucJjJQDlLd0FTNe2W7MNb2Frca5l2/tIlgmBjjtl1lnB87ZVFkG8nhellPiQa/wAL3aW3MPh8gxEqRM98oY6aWvrbhcam1V2O7ZbNClWxEcgYZckd5C19LWQGq3BbJlkn7/HPHIyhwEjU9yiRlSwAbxEmW1yd4QjcbDU7O2dHELqiKzHMxVQNTw0G4CwHQUCc5cGSi7TY9wY8Ng3axssmJOQ5eBdBqDa/iJGYAHjauJdjTYkA43Fl04pCCkF/cW3ixDX3cAbixOlbiaBXFmFxe9juPqNx+NQPi0vZAZGW4sgBy8wWNlU9L36Uoh4/3OxLZWzFiULBEkCcyoMjfDcvMXJ+yKlxNl8JnkLW8gsW9csaZ7elvWusRK2gd8pO6OK7OfvEXt1AW3vVxqgAJECncqgPKx53IOZuYAY/WoW2WyIcPFIuoV7kedY1DH1M0jMfjXGMwiuv7ZCw/vpI1H/669ldb2ysTylkkJI5iJc2nqF9KEjddUhUdVhRTb78yn8KFSkl7L4B2DII4XXT/cmcyfNLfG6fGk9sYTG4eP8AZbQmGsaqkwhklbPIqDhcC7eYm/StK+NJNjLY8UeaGP5d0Gf+oVDDhu/xmEw6MpUP9KmEYGULAQVLE3Z2abIL31AbSoZlk0xi2v6NRsT9H+FhlE8rSYvEDyyYhg2T7C2CpqN4FxzrW0UVmeW3fIUUUUAUUUUAUUUUAUUUUAV867TbBnwWIkxuDjaaGY5sVhk8+b+3iHFj7S7z+X0WihaMnF2j5/sbbUGKTPDIGHEbmU8mU6qfWn6d232E2din7yXDr3pNzIhaNyeZZCCx6m9UuK/R5LF4sDjp0Yfw8QxmhPSx8SX5gn0q+o7o9av1IdpfGYoRgaFmOiIPMx5D/qToBqSBVDN2jmwzd1tCEYaU6Rykk4WQ9JAPAdCcra2trrV3gsMB4y3eOw1fS1t9lA0Veg+JJ1q12dccimvlZ7gsMVu7kGR7ZiNwA3IvHKLn1JJ0vYNV47AAkkADUk6AdTWdwk2L2m7JgWEOEU5XxhF2cjzLAu423Zzpy3am6GTJHGrY7trtHh8MQrsWlbyQxgvK55BRr8TYVVpiNpSziOVRgEdM8YIWSd1DWaxN40YXQlSpIzjfw3vZnsjhMCP2KXlbzzSHNM54lnOuvIWHSndubHjxMeRyVZSGjkWweNxudSQRexIINwQSCCCRVNRwPq5OX0MvFhFC2N35lzmJ666D0AAphdNBoKTnOJw/hxMTMotaeBWdG6si3kiPMEMo988KzFdqoc6wwMks73yLmypf6zH/AErdunGr2jujlxtWmQbEjticXCTbJOuJAPtLLFw6CVWPqtWEGvdE73LTtfkFAUHqM0f8hNVuO2LNCI8TCe9xMebvgdPpCOxZ4xqctmJMYuctrcasoMdBPH3iMzCWMgZb5rC+ZQODgk3Xf4d2lCI7bP8APzgWjOihtM6Qk3+s0kko/lRqfwuOLFcwtcKLcc7gtl+4liTxv0tXH0xc9kXVh4W3iwFlYAHVQSQ1jddLgA3piFHa/eAWNxbivA2YeZTwNlI49BZfQUecysRZiAbd2unxlbco/u99jqDey+mS3hMlrWAiw63I+qTYkDrZLVJJCQoRoUeMbglgPijWW33jSs6C9lzovuGKcqP+WwS3Q3oHZIHC3UERX1Kr+0nbqbZtevj9RXi4RySVQqptfM+Vm+04zyEX3C62vaxoglKCysgHKPDSj8Ax/KpLlv8AiH+HdfnkP50IPfoUo0UpGnFE8Nyd5LWzX6i1QT4NwQTDG1t5IMx9fG6Ecd2auHFjvUdGxs4PysfzqaKHS4WRuseJdx/W4H4UHJxPtRYY2keUCNBmYGF10HAXIsx3DqRpWi7B7GkijfEYgWxWJIeQb+7UD9nAOiKdebMxqg2Hs847FalmweEcG5ItNOu5dBqkWhN97kb8tfSKpJnn9Tl1PSuEFFFFVOUKKKKAKKKKAKKKKAKKKKAKKKKAKKKKAhxmEjlRo5UV0YWZXAZSORB0NY2X9GWGUk4WfFYQXJyQy/s7nXyOGA14CwrcUUJTa4MMn6NIXIOLxWKxSj+G7hIj6rGFv8TW0w2HSNFSNVRFACqoAUAbgANAKlooG2+QooooQFK7U2dHiImilXMjCxG4jkQRqrA6hhqCARTVFAYLDmSKQ4ac3lQZke1u+jvYSC2mYEgOo3Eg6Blqh2tgjhXeeNS2HkOfERp5o3/4mMDj74G/frrX0ftBsVcTGBfJKhzwyAXKPa1+qkEhl4gkdRlsDimJaOVe7xEdhIl7jXyuh9qNrEhuhBsQQLp2elgyrItMuUKbPlVmVgykSeJWWxjl086+7Ja9xxF9+treszjthyQlnwgVo2OaTCOcqM1754m/gyX+6TY6HWutm9pELd2SwkG+Ge0eIHQZrJMOTA8N5NWOhS07SNJRSb7RQDiD7reAnouewb4G1etj15Op+tHJb5gZT8DQ01IYnYgaKWPK4HxJ4D0uar/1ezeaOL7zPL/qApd8UhJJ+jk/45X/ALKSTbMTOY4YWxMo0yYZ2kAN/beyxxjf5m4bqWZynFbtl4kUqiwWI9AGT/8AqqWKN8fK2HwyLHkbLicXGQRGOMUT5QWlI0Olkvc62FW+B7H4rED/AHyT6PCf/TYdyXYG2ksx15grGANd9bjZ+BigjWKFFjjUWVVAAFUcjizdVaqBxsrZsWGhSCFQkcahVUcAPxJO8k6kkmm6KKqcQUUUUAUUUUAUUUUAUUUUAUUUUAUUUUAUUUUAUUUUAUUUUAUUUUAUUUUAVS9pNg/SArxsI8THfupLXGu+Nx7UbWF16AixANXVFCU2naMHgcYXzI693NGQJYyblSdxB9pDvVxoRyIIHO1tlQ4mMxzRq6kEagEi4tdTvU9RWj7R7BGICyRsI8TGD3clrgg745B7UbcRvB1FiKz2DxZZnjkTu547d5GTe19zqfbjaxs2m4ggEEDROz1MGdZFplyIdluyOCljaFjPFiIbLKIsTiEDA+SVVz2CuovoLBg6+yatYf0a4dPJiscnRcQbetsup6nWosXgVdlcM0cqXySxmzrfeOIZTYXRgVNhcaCr3sntaSZZo5spkgkEbOosHBRXVrXOVrOARzFxYEAVao5M+KWN2nsIRfo8wWnemfEW1tiJ5ZF+Klsp+IrT4PCRxIEiRI0G5UUKo9ABYVNRVTmbb5CiiihAUUUUAUUUUAUUUUAUUUUAUUUUAUUUUAUUUUAUUUUAUUUUAUUUUAUUUUAUUUUAUUUUAVlf0jYVPokmIAtPAjNFICQy33jQ+JTYXU3U2GmgoooLrg+c/o3x82PVfpUsj3NjldotP8orX2fZ2z4oEEcKBEFzYcybkniSTqSdTRRQlylLljNFFFCAooooAooooAooooAooooD/9k="/>
          <p:cNvSpPr>
            <a:spLocks noChangeAspect="1" noChangeArrowheads="1"/>
          </p:cNvSpPr>
          <p:nvPr/>
        </p:nvSpPr>
        <p:spPr bwMode="auto">
          <a:xfrm>
            <a:off x="57785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28532" y="1678503"/>
            <a:ext cx="2457450" cy="18573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01674" y="5294002"/>
            <a:ext cx="1026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Sky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79229" y="5294002"/>
            <a:ext cx="26335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Telescope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36484" y="5294002"/>
            <a:ext cx="3549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Visual system</a:t>
            </a:r>
          </a:p>
        </p:txBody>
      </p:sp>
    </p:spTree>
    <p:extLst>
      <p:ext uri="{BB962C8B-B14F-4D97-AF65-F5344CB8AC3E}">
        <p14:creationId xmlns:p14="http://schemas.microsoft.com/office/powerpoint/2010/main" val="41388693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Exit pupil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disc of light cast on the observer’s own eye.</a:t>
            </a:r>
          </a:p>
          <a:p>
            <a:r>
              <a:rPr lang="en-GB" dirty="0"/>
              <a:t>Exit pupil diameter = aperture/magnification</a:t>
            </a:r>
          </a:p>
          <a:p>
            <a:r>
              <a:rPr lang="en-GB" dirty="0"/>
              <a:t>Graph of stellar limit has three sections: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Exit pupil &gt; eye pupil diameter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Exit pupil </a:t>
            </a:r>
            <a:r>
              <a:rPr lang="en-GB" u="sng" dirty="0"/>
              <a:t>&lt;</a:t>
            </a:r>
            <a:r>
              <a:rPr lang="en-GB" dirty="0"/>
              <a:t> eye pupil diameter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Final limit: either the background is so dark as to be effectively zero, or else magnification renders stars no longer point-like.</a:t>
            </a:r>
          </a:p>
        </p:txBody>
      </p:sp>
    </p:spTree>
    <p:extLst>
      <p:ext uri="{BB962C8B-B14F-4D97-AF65-F5344CB8AC3E}">
        <p14:creationId xmlns:p14="http://schemas.microsoft.com/office/powerpoint/2010/main" val="330112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ig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3613" y="381000"/>
            <a:ext cx="77247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5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Bowen’s pupil diameter: 5.2mm (consistent with age 49 years)</a:t>
            </a:r>
          </a:p>
          <a:p>
            <a:r>
              <a:rPr lang="en-GB" dirty="0"/>
              <a:t>Bowen’s naked-eye limit: 5.58-5.66 mag</a:t>
            </a:r>
          </a:p>
          <a:p>
            <a:r>
              <a:rPr lang="en-GB" dirty="0"/>
              <a:t>Seeing: 1.1 </a:t>
            </a:r>
            <a:r>
              <a:rPr lang="en-GB" dirty="0" err="1"/>
              <a:t>arcsec</a:t>
            </a:r>
            <a:endParaRPr lang="en-GB" dirty="0"/>
          </a:p>
          <a:p>
            <a:r>
              <a:rPr lang="en-GB" dirty="0"/>
              <a:t>60-inch mirror reflectance: 85%</a:t>
            </a:r>
          </a:p>
          <a:p>
            <a:r>
              <a:rPr lang="en-GB" dirty="0"/>
              <a:t>Background sky: 21.27 ± 0.06 mag/arcsec</a:t>
            </a:r>
            <a:r>
              <a:rPr lang="en-GB" baseline="30000" dirty="0"/>
              <a:t>2</a:t>
            </a:r>
            <a:r>
              <a:rPr lang="en-GB" dirty="0"/>
              <a:t>.</a:t>
            </a:r>
          </a:p>
          <a:p>
            <a:r>
              <a:rPr lang="en-GB" dirty="0"/>
              <a:t>Zenith sky: 21.6 mag/arcsec</a:t>
            </a:r>
            <a:r>
              <a:rPr lang="en-GB" baseline="30000" dirty="0"/>
              <a:t>2</a:t>
            </a:r>
            <a:r>
              <a:rPr lang="en-GB" dirty="0"/>
              <a:t> approx.</a:t>
            </a:r>
          </a:p>
        </p:txBody>
      </p:sp>
    </p:spTree>
    <p:extLst>
      <p:ext uri="{BB962C8B-B14F-4D97-AF65-F5344CB8AC3E}">
        <p14:creationId xmlns:p14="http://schemas.microsoft.com/office/powerpoint/2010/main" val="36413369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2: William Herschel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 searched Herschel’s papers for details about his observing methods, telescope, measurements etc.</a:t>
            </a:r>
          </a:p>
          <a:p>
            <a:r>
              <a:rPr lang="en-GB" dirty="0"/>
              <a:t>This enabled me to predict his “telescopic threshold curve” using my model.</a:t>
            </a:r>
          </a:p>
          <a:p>
            <a:r>
              <a:rPr lang="en-GB" dirty="0"/>
              <a:t>I collected modern astrophysical data on Herschel’s catalogue of approximately 2500 DSOs.</a:t>
            </a:r>
          </a:p>
          <a:p>
            <a:r>
              <a:rPr lang="en-GB" dirty="0"/>
              <a:t>I plotted surface brightness against angular size, to compare the data with his predicted  threshold curve.</a:t>
            </a:r>
          </a:p>
        </p:txBody>
      </p:sp>
    </p:spTree>
    <p:extLst>
      <p:ext uri="{BB962C8B-B14F-4D97-AF65-F5344CB8AC3E}">
        <p14:creationId xmlns:p14="http://schemas.microsoft.com/office/powerpoint/2010/main" val="208880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Herschel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Eye pupil: 0.2 inches (5.08 mm)</a:t>
            </a:r>
          </a:p>
          <a:p>
            <a:r>
              <a:rPr lang="en-GB" dirty="0"/>
              <a:t>Naked-eye limit: 5.9-6.1 mag</a:t>
            </a:r>
          </a:p>
          <a:p>
            <a:r>
              <a:rPr lang="en-GB" dirty="0"/>
              <a:t>Telescope aperture: 18.7 inch</a:t>
            </a:r>
          </a:p>
          <a:p>
            <a:r>
              <a:rPr lang="en-GB" dirty="0"/>
              <a:t>Magnification: 157</a:t>
            </a:r>
          </a:p>
          <a:p>
            <a:r>
              <a:rPr lang="en-GB" dirty="0"/>
              <a:t>Telescope transmittance: 63.8%</a:t>
            </a:r>
          </a:p>
        </p:txBody>
      </p:sp>
    </p:spTree>
    <p:extLst>
      <p:ext uri="{BB962C8B-B14F-4D97-AF65-F5344CB8AC3E}">
        <p14:creationId xmlns:p14="http://schemas.microsoft.com/office/powerpoint/2010/main" val="2454861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2341" y="594756"/>
            <a:ext cx="7724775" cy="6096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872322" y="2726834"/>
            <a:ext cx="3043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2136 objects plotted</a:t>
            </a:r>
          </a:p>
          <a:p>
            <a:r>
              <a:rPr lang="en-GB" dirty="0"/>
              <a:t>92% lie below the curve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03459" y="1634513"/>
            <a:ext cx="378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µ</a:t>
            </a:r>
            <a:r>
              <a:rPr lang="en-GB" dirty="0"/>
              <a:t> = 23.18 − 4.167log(0.468</a:t>
            </a:r>
            <a:r>
              <a:rPr lang="el-GR" i="1" dirty="0"/>
              <a:t>α</a:t>
            </a:r>
            <a:r>
              <a:rPr lang="el-GR" baseline="30000" dirty="0"/>
              <a:t>−0.6 </a:t>
            </a:r>
            <a:r>
              <a:rPr lang="el-GR" dirty="0"/>
              <a:t>+ 1)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440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663" y="381000"/>
            <a:ext cx="8448675" cy="6096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15116" y="6380056"/>
            <a:ext cx="4672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Data points are Messier galaxies in Virgo Cluster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80825" y="686237"/>
            <a:ext cx="1762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10x50 bins</a:t>
            </a:r>
          </a:p>
          <a:p>
            <a:r>
              <a:rPr lang="en-GB" dirty="0"/>
              <a:t>dark site SQ 21.5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91224" y="1824022"/>
            <a:ext cx="1762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6-inch refractor</a:t>
            </a:r>
          </a:p>
          <a:p>
            <a:r>
              <a:rPr lang="en-GB" dirty="0"/>
              <a:t>dark site SQ 21.5</a:t>
            </a:r>
          </a:p>
          <a:p>
            <a:r>
              <a:rPr lang="en-GB" dirty="0"/>
              <a:t>exit pupil 3mm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91224" y="3647432"/>
            <a:ext cx="2426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16-inch reflector,</a:t>
            </a:r>
          </a:p>
          <a:p>
            <a:r>
              <a:rPr lang="en-GB" dirty="0"/>
              <a:t>light polluted site SQ 20</a:t>
            </a:r>
          </a:p>
          <a:p>
            <a:r>
              <a:rPr lang="en-GB" dirty="0"/>
              <a:t>exit pupil 3mm</a:t>
            </a:r>
          </a:p>
        </p:txBody>
      </p:sp>
    </p:spTree>
    <p:extLst>
      <p:ext uri="{BB962C8B-B14F-4D97-AF65-F5344CB8AC3E}">
        <p14:creationId xmlns:p14="http://schemas.microsoft.com/office/powerpoint/2010/main" val="25271530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Dark-Sky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Perceptual:</a:t>
            </a:r>
          </a:p>
          <a:p>
            <a:r>
              <a:rPr lang="en-GB" dirty="0"/>
              <a:t>Limiting magnitude</a:t>
            </a:r>
          </a:p>
          <a:p>
            <a:r>
              <a:rPr lang="en-GB" dirty="0" err="1"/>
              <a:t>Bortle</a:t>
            </a:r>
            <a:r>
              <a:rPr lang="en-GB" dirty="0"/>
              <a:t> scale (9 levels)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Instrumental:</a:t>
            </a:r>
          </a:p>
          <a:p>
            <a:r>
              <a:rPr lang="en-GB"/>
              <a:t>IDA </a:t>
            </a:r>
            <a:r>
              <a:rPr lang="en-GB" dirty="0"/>
              <a:t>(bronze/silver/gold)</a:t>
            </a:r>
          </a:p>
        </p:txBody>
      </p:sp>
    </p:spTree>
    <p:extLst>
      <p:ext uri="{BB962C8B-B14F-4D97-AF65-F5344CB8AC3E}">
        <p14:creationId xmlns:p14="http://schemas.microsoft.com/office/powerpoint/2010/main" val="6413167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For the purposes of astronomy...</a:t>
            </a:r>
          </a:p>
          <a:p>
            <a:r>
              <a:rPr lang="en-GB" dirty="0"/>
              <a:t>A “dark” sky is one in which the Milky Way can be seen;</a:t>
            </a:r>
          </a:p>
          <a:p>
            <a:r>
              <a:rPr lang="en-GB" dirty="0"/>
              <a:t>An excessively bright sky is one that does not allow for fully </a:t>
            </a:r>
            <a:r>
              <a:rPr lang="en-GB" dirty="0" err="1"/>
              <a:t>scotopic</a:t>
            </a:r>
            <a:r>
              <a:rPr lang="en-GB" dirty="0"/>
              <a:t> vision.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2943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rk sky sche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3613" y="381000"/>
            <a:ext cx="77247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6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will I see?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6976" y="1825625"/>
            <a:ext cx="7636823" cy="4351338"/>
          </a:xfrm>
        </p:spPr>
        <p:txBody>
          <a:bodyPr/>
          <a:lstStyle/>
          <a:p>
            <a:r>
              <a:rPr lang="en-GB" dirty="0"/>
              <a:t>Depends on the sky</a:t>
            </a:r>
          </a:p>
          <a:p>
            <a:r>
              <a:rPr lang="en-GB" dirty="0"/>
              <a:t>Depends on the telescope</a:t>
            </a:r>
          </a:p>
          <a:p>
            <a:r>
              <a:rPr lang="en-GB" dirty="0"/>
              <a:t>Depends on the visual system</a:t>
            </a:r>
          </a:p>
        </p:txBody>
      </p:sp>
    </p:spTree>
    <p:extLst>
      <p:ext uri="{BB962C8B-B14F-4D97-AF65-F5344CB8AC3E}">
        <p14:creationId xmlns:p14="http://schemas.microsoft.com/office/powerpoint/2010/main" val="236935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 see because of contrast</a:t>
            </a:r>
            <a:endParaRPr lang="en-GB" sz="3600" dirty="0"/>
          </a:p>
        </p:txBody>
      </p:sp>
      <p:pic>
        <p:nvPicPr>
          <p:cNvPr id="12" name="Content Placeholder 11" descr="colour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2280615"/>
            <a:ext cx="4038600" cy="3165135"/>
          </a:xfrm>
        </p:spPr>
      </p:pic>
      <p:pic>
        <p:nvPicPr>
          <p:cNvPr id="13" name="Content Placeholder 12" descr="grey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72200" y="2280615"/>
            <a:ext cx="4038600" cy="3165135"/>
          </a:xfrm>
        </p:spPr>
      </p:pic>
      <p:sp>
        <p:nvSpPr>
          <p:cNvPr id="14" name="TextBox 13"/>
          <p:cNvSpPr txBox="1"/>
          <p:nvPr/>
        </p:nvSpPr>
        <p:spPr>
          <a:xfrm>
            <a:off x="1991544" y="5445225"/>
            <a:ext cx="40324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sz="4000" b="1" dirty="0">
                <a:solidFill>
                  <a:prstClr val="black"/>
                </a:solidFill>
              </a:rPr>
              <a:t>Colour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68008" y="5445225"/>
            <a:ext cx="40324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sz="4000" b="1" dirty="0">
                <a:solidFill>
                  <a:prstClr val="black"/>
                </a:solidFill>
              </a:rPr>
              <a:t>Brightness</a:t>
            </a:r>
          </a:p>
        </p:txBody>
      </p:sp>
    </p:spTree>
    <p:extLst>
      <p:ext uri="{BB962C8B-B14F-4D97-AF65-F5344CB8AC3E}">
        <p14:creationId xmlns:p14="http://schemas.microsoft.com/office/powerpoint/2010/main" val="272625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visual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Photopic</a:t>
            </a:r>
            <a:r>
              <a:rPr lang="en-GB" dirty="0"/>
              <a:t> (daylight). Uses “cone” cells on retina. Sensitive to brightness and colour.</a:t>
            </a:r>
          </a:p>
          <a:p>
            <a:r>
              <a:rPr lang="en-GB" dirty="0"/>
              <a:t>Scotopic (dark night). Uses “rod” cells. Sensitive only to brightness. In low light levels we are all colour blind.</a:t>
            </a:r>
          </a:p>
          <a:p>
            <a:r>
              <a:rPr lang="en-GB" dirty="0" err="1"/>
              <a:t>Mesopic</a:t>
            </a:r>
            <a:r>
              <a:rPr lang="en-GB" dirty="0"/>
              <a:t> (twilight, light polluted). Uses both rods and cones. Able to distinguish colours.</a:t>
            </a:r>
          </a:p>
          <a:p>
            <a:r>
              <a:rPr lang="en-GB" dirty="0"/>
              <a:t>If we can see colour through a telescope we are using </a:t>
            </a:r>
            <a:r>
              <a:rPr lang="en-GB" dirty="0" err="1"/>
              <a:t>mesopic</a:t>
            </a:r>
            <a:r>
              <a:rPr lang="en-GB" dirty="0"/>
              <a:t> vision. When viewing very faint (“threshold”) targets at a dark site we use scotopic vision.</a:t>
            </a:r>
          </a:p>
        </p:txBody>
      </p:sp>
    </p:spTree>
    <p:extLst>
      <p:ext uri="{BB962C8B-B14F-4D97-AF65-F5344CB8AC3E}">
        <p14:creationId xmlns:p14="http://schemas.microsoft.com/office/powerpoint/2010/main" val="312838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do we mean by “brightness”?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417" y="2014535"/>
            <a:ext cx="695771" cy="12155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07" y="2014536"/>
            <a:ext cx="1619250" cy="2828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5201392"/>
            <a:ext cx="1037425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 more distant lamp gives us less light.</a:t>
            </a:r>
          </a:p>
          <a:p>
            <a:r>
              <a:rPr lang="en-GB" sz="2800" dirty="0"/>
              <a:t>But we do not perceive the lamp itself as being dimmer, just smaller.</a:t>
            </a:r>
          </a:p>
          <a:p>
            <a:r>
              <a:rPr lang="en-GB" sz="2800" dirty="0"/>
              <a:t>It has less “total brightness” but the same “brightness per unit area”.</a:t>
            </a:r>
          </a:p>
        </p:txBody>
      </p:sp>
    </p:spTree>
    <p:extLst>
      <p:ext uri="{BB962C8B-B14F-4D97-AF65-F5344CB8AC3E}">
        <p14:creationId xmlns:p14="http://schemas.microsoft.com/office/powerpoint/2010/main" val="352344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Two kinds of “brightness”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illumination we receive from the source: </a:t>
            </a:r>
            <a:r>
              <a:rPr lang="en-GB" b="1" dirty="0"/>
              <a:t>illuminance</a:t>
            </a:r>
            <a:r>
              <a:rPr lang="en-GB" dirty="0"/>
              <a:t>.</a:t>
            </a:r>
          </a:p>
          <a:p>
            <a:r>
              <a:rPr lang="en-GB" dirty="0"/>
              <a:t>The “brightness per unit area” of the source itself: </a:t>
            </a:r>
            <a:r>
              <a:rPr lang="en-GB" b="1" dirty="0"/>
              <a:t>luminance</a:t>
            </a:r>
            <a:r>
              <a:rPr lang="en-GB" dirty="0"/>
              <a:t>.</a:t>
            </a:r>
          </a:p>
          <a:p>
            <a:r>
              <a:rPr lang="en-GB" dirty="0"/>
              <a:t>Illuminance decreases with distance.</a:t>
            </a:r>
          </a:p>
          <a:p>
            <a:r>
              <a:rPr lang="en-GB" dirty="0"/>
              <a:t>Luminance stays the same.</a:t>
            </a:r>
          </a:p>
          <a:p>
            <a:r>
              <a:rPr lang="en-GB" dirty="0"/>
              <a:t>In astronomical terms, illuminance corresponds to </a:t>
            </a:r>
            <a:r>
              <a:rPr lang="en-GB" b="1" dirty="0"/>
              <a:t>apparent magnitude</a:t>
            </a:r>
            <a:r>
              <a:rPr lang="en-GB" dirty="0"/>
              <a:t>.</a:t>
            </a:r>
          </a:p>
          <a:p>
            <a:r>
              <a:rPr lang="en-GB" dirty="0"/>
              <a:t>Luminance corresponds to </a:t>
            </a:r>
            <a:r>
              <a:rPr lang="en-GB" b="1" dirty="0"/>
              <a:t>surface brightness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722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269721"/>
              </p:ext>
            </p:extLst>
          </p:nvPr>
        </p:nvGraphicFramePr>
        <p:xfrm>
          <a:off x="748144" y="2410690"/>
          <a:ext cx="10605656" cy="1824060"/>
        </p:xfrm>
        <a:graphic>
          <a:graphicData uri="http://schemas.openxmlformats.org/drawingml/2006/table">
            <a:tbl>
              <a:tblPr firstRow="1" firstCol="1" bandRow="1"/>
              <a:tblGrid>
                <a:gridCol w="2651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3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Photometry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Astronomy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Illuminance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Apparent magnitude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Luminance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cd/m</a:t>
                      </a:r>
                      <a:r>
                        <a:rPr lang="en-GB" sz="28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Surface brightness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mag/arcsec</a:t>
                      </a:r>
                      <a:r>
                        <a:rPr lang="en-GB" sz="28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563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1794</Words>
  <Application>Microsoft Office PowerPoint</Application>
  <PresentationFormat>Widescreen</PresentationFormat>
  <Paragraphs>194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39</vt:i4>
      </vt:variant>
    </vt:vector>
  </HeadingPairs>
  <TitlesOfParts>
    <vt:vector size="53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What Will I See? Modelling astronomical visibility</vt:lpstr>
      <vt:lpstr>Things people ask…</vt:lpstr>
      <vt:lpstr>The Great Chain</vt:lpstr>
      <vt:lpstr>What will I see?</vt:lpstr>
      <vt:lpstr>We see because of contrast</vt:lpstr>
      <vt:lpstr>The visual system</vt:lpstr>
      <vt:lpstr>What do we mean by “brightness”?</vt:lpstr>
      <vt:lpstr>Two kinds of “brightness”</vt:lpstr>
      <vt:lpstr>PowerPoint Presentation</vt:lpstr>
      <vt:lpstr>PowerPoint Presentation</vt:lpstr>
      <vt:lpstr>PowerPoint Presentation</vt:lpstr>
      <vt:lpstr>PowerPoint Presentation</vt:lpstr>
      <vt:lpstr>What a telescope does</vt:lpstr>
      <vt:lpstr>Stars</vt:lpstr>
      <vt:lpstr>DSOs (galaxies, nebulae)</vt:lpstr>
      <vt:lpstr>Example 1</vt:lpstr>
      <vt:lpstr>Example 2</vt:lpstr>
      <vt:lpstr>What this is telling us</vt:lpstr>
      <vt:lpstr>Aperture is not king</vt:lpstr>
      <vt:lpstr>The general rule</vt:lpstr>
      <vt:lpstr>Modelling visibility</vt:lpstr>
      <vt:lpstr>Model versus data</vt:lpstr>
      <vt:lpstr>PowerPoint Presentation</vt:lpstr>
      <vt:lpstr>A better model</vt:lpstr>
      <vt:lpstr>PowerPoint Presentation</vt:lpstr>
      <vt:lpstr>PowerPoint Presentation</vt:lpstr>
      <vt:lpstr>PowerPoint Presentation</vt:lpstr>
      <vt:lpstr>PowerPoint Presentation</vt:lpstr>
      <vt:lpstr>Test 1: Bowen (1947)</vt:lpstr>
      <vt:lpstr>Exit pupil</vt:lpstr>
      <vt:lpstr>PowerPoint Presentation</vt:lpstr>
      <vt:lpstr>Deductions</vt:lpstr>
      <vt:lpstr>Test 2: William Herschel</vt:lpstr>
      <vt:lpstr>Herschel data</vt:lpstr>
      <vt:lpstr>PowerPoint Presentation</vt:lpstr>
      <vt:lpstr>PowerPoint Presentation</vt:lpstr>
      <vt:lpstr>Dark-Sky Classification</vt:lpstr>
      <vt:lpstr>Proposal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Admin</cp:lastModifiedBy>
  <cp:revision>51</cp:revision>
  <dcterms:created xsi:type="dcterms:W3CDTF">2015-01-08T12:47:04Z</dcterms:created>
  <dcterms:modified xsi:type="dcterms:W3CDTF">2018-01-05T16:14:11Z</dcterms:modified>
</cp:coreProperties>
</file>