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4" r:id="rId3"/>
    <p:sldId id="257" r:id="rId4"/>
    <p:sldId id="265" r:id="rId5"/>
    <p:sldId id="266" r:id="rId6"/>
    <p:sldId id="260" r:id="rId7"/>
    <p:sldId id="288" r:id="rId8"/>
    <p:sldId id="277" r:id="rId9"/>
    <p:sldId id="287" r:id="rId10"/>
    <p:sldId id="261" r:id="rId11"/>
    <p:sldId id="262" r:id="rId12"/>
    <p:sldId id="264" r:id="rId13"/>
    <p:sldId id="263" r:id="rId14"/>
    <p:sldId id="270" r:id="rId15"/>
    <p:sldId id="269" r:id="rId16"/>
    <p:sldId id="273" r:id="rId17"/>
    <p:sldId id="272" r:id="rId18"/>
    <p:sldId id="296" r:id="rId19"/>
    <p:sldId id="274" r:id="rId20"/>
    <p:sldId id="289" r:id="rId21"/>
    <p:sldId id="280" r:id="rId22"/>
    <p:sldId id="285" r:id="rId23"/>
    <p:sldId id="290" r:id="rId24"/>
    <p:sldId id="284" r:id="rId25"/>
    <p:sldId id="295" r:id="rId26"/>
    <p:sldId id="292" r:id="rId27"/>
    <p:sldId id="293" r:id="rId28"/>
    <p:sldId id="278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1146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622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3C44D-904B-4EE5-9803-533F9832EE26}" type="datetimeFigureOut">
              <a:rPr lang="en-GB" smtClean="0"/>
              <a:pPr/>
              <a:t>05/01/2018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65254-AE8F-433D-8075-120ED9D2D90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3C44D-904B-4EE5-9803-533F9832EE26}" type="datetimeFigureOut">
              <a:rPr lang="en-GB" smtClean="0"/>
              <a:pPr/>
              <a:t>05/01/2018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65254-AE8F-433D-8075-120ED9D2D90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3C44D-904B-4EE5-9803-533F9832EE26}" type="datetimeFigureOut">
              <a:rPr lang="en-GB" smtClean="0"/>
              <a:pPr/>
              <a:t>05/01/2018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65254-AE8F-433D-8075-120ED9D2D90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3C44D-904B-4EE5-9803-533F9832EE26}" type="datetimeFigureOut">
              <a:rPr lang="en-GB" smtClean="0"/>
              <a:pPr/>
              <a:t>05/01/2018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65254-AE8F-433D-8075-120ED9D2D90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3C44D-904B-4EE5-9803-533F9832EE26}" type="datetimeFigureOut">
              <a:rPr lang="en-GB" smtClean="0"/>
              <a:pPr/>
              <a:t>05/01/2018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65254-AE8F-433D-8075-120ED9D2D90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3C44D-904B-4EE5-9803-533F9832EE26}" type="datetimeFigureOut">
              <a:rPr lang="en-GB" smtClean="0"/>
              <a:pPr/>
              <a:t>05/01/2018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65254-AE8F-433D-8075-120ED9D2D90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3C44D-904B-4EE5-9803-533F9832EE26}" type="datetimeFigureOut">
              <a:rPr lang="en-GB" smtClean="0"/>
              <a:pPr/>
              <a:t>05/01/2018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65254-AE8F-433D-8075-120ED9D2D90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3C44D-904B-4EE5-9803-533F9832EE26}" type="datetimeFigureOut">
              <a:rPr lang="en-GB" smtClean="0"/>
              <a:pPr/>
              <a:t>05/01/2018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65254-AE8F-433D-8075-120ED9D2D90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3C44D-904B-4EE5-9803-533F9832EE26}" type="datetimeFigureOut">
              <a:rPr lang="en-GB" smtClean="0"/>
              <a:pPr/>
              <a:t>05/01/2018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65254-AE8F-433D-8075-120ED9D2D90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3C44D-904B-4EE5-9803-533F9832EE26}" type="datetimeFigureOut">
              <a:rPr lang="en-GB" smtClean="0"/>
              <a:pPr/>
              <a:t>05/01/2018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65254-AE8F-433D-8075-120ED9D2D90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3C44D-904B-4EE5-9803-533F9832EE26}" type="datetimeFigureOut">
              <a:rPr lang="en-GB" smtClean="0"/>
              <a:pPr/>
              <a:t>05/01/2018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65254-AE8F-433D-8075-120ED9D2D90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D3C44D-904B-4EE5-9803-533F9832EE26}" type="datetimeFigureOut">
              <a:rPr lang="en-GB" smtClean="0"/>
              <a:pPr/>
              <a:t>05/01/2018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165254-AE8F-433D-8075-120ED9D2D900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astro.html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Human Contrast Threshold and Astronomical Visibility</a:t>
            </a:r>
            <a:br>
              <a:rPr lang="en-GB" dirty="0"/>
            </a:br>
            <a:br>
              <a:rPr lang="en-GB" dirty="0"/>
            </a:br>
            <a:endParaRPr lang="en-GB" sz="27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sz="2800" dirty="0">
                <a:solidFill>
                  <a:schemeClr val="tx1"/>
                </a:solidFill>
                <a:hlinkClick r:id="rId2" action="ppaction://hlinkfile"/>
              </a:rPr>
              <a:t>Andrew </a:t>
            </a:r>
            <a:r>
              <a:rPr lang="en-GB" sz="2800" dirty="0" err="1">
                <a:solidFill>
                  <a:schemeClr val="tx1"/>
                </a:solidFill>
                <a:hlinkClick r:id="rId2" action="ppaction://hlinkfile"/>
              </a:rPr>
              <a:t>Crumey</a:t>
            </a:r>
            <a:endParaRPr lang="en-GB" sz="2800" dirty="0">
              <a:solidFill>
                <a:schemeClr val="tx1"/>
              </a:solidFill>
            </a:endParaRPr>
          </a:p>
          <a:p>
            <a:r>
              <a:rPr lang="en-GB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Department of Humanities</a:t>
            </a:r>
          </a:p>
          <a:p>
            <a:r>
              <a:rPr lang="en-GB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Northumbria University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Visibility depends on contrast</a:t>
            </a:r>
            <a:endParaRPr lang="en-GB" sz="3600" dirty="0"/>
          </a:p>
        </p:txBody>
      </p:sp>
      <p:pic>
        <p:nvPicPr>
          <p:cNvPr id="12" name="Content Placeholder 11" descr="colour.bmp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2280614"/>
            <a:ext cx="4038600" cy="3165135"/>
          </a:xfrm>
        </p:spPr>
      </p:pic>
      <p:pic>
        <p:nvPicPr>
          <p:cNvPr id="13" name="Content Placeholder 12" descr="grey.bmp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4648200" y="2280614"/>
            <a:ext cx="4038600" cy="3165135"/>
          </a:xfrm>
        </p:spPr>
      </p:pic>
      <p:sp>
        <p:nvSpPr>
          <p:cNvPr id="14" name="TextBox 13"/>
          <p:cNvSpPr txBox="1"/>
          <p:nvPr/>
        </p:nvSpPr>
        <p:spPr>
          <a:xfrm>
            <a:off x="467544" y="5445224"/>
            <a:ext cx="40324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dirty="0"/>
          </a:p>
          <a:p>
            <a:pPr algn="ctr"/>
            <a:r>
              <a:rPr lang="en-GB" b="1" dirty="0"/>
              <a:t>Chromaticity (colour)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644008" y="5445224"/>
            <a:ext cx="40324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dirty="0"/>
          </a:p>
          <a:p>
            <a:pPr algn="ctr"/>
            <a:r>
              <a:rPr lang="en-GB" b="1" dirty="0"/>
              <a:t>Luminance (surface brightness)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4000" b="1" dirty="0"/>
              <a:t>Here concerned with </a:t>
            </a:r>
            <a:r>
              <a:rPr lang="en-GB" sz="4000" b="1" u="sng" dirty="0"/>
              <a:t>luminance</a:t>
            </a:r>
            <a:r>
              <a:rPr lang="en-GB" sz="4000" b="1" dirty="0"/>
              <a:t> contrast</a:t>
            </a:r>
            <a:br>
              <a:rPr lang="en-GB" dirty="0"/>
            </a:b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Targets/backgrounds are achromatic or</a:t>
            </a:r>
          </a:p>
          <a:p>
            <a:r>
              <a:rPr lang="en-GB" dirty="0"/>
              <a:t>Vision is colourless (</a:t>
            </a:r>
            <a:r>
              <a:rPr lang="en-GB" dirty="0" err="1"/>
              <a:t>scotopic</a:t>
            </a:r>
            <a:r>
              <a:rPr lang="en-GB" dirty="0"/>
              <a:t> – rods only)</a:t>
            </a:r>
          </a:p>
          <a:p>
            <a:endParaRPr lang="en-GB" dirty="0"/>
          </a:p>
          <a:p>
            <a:pPr>
              <a:buNone/>
            </a:pPr>
            <a:endParaRPr lang="en-GB" dirty="0"/>
          </a:p>
        </p:txBody>
      </p:sp>
      <p:pic>
        <p:nvPicPr>
          <p:cNvPr id="4" name="Picture 3" descr="grey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3356992"/>
            <a:ext cx="4095750" cy="3209925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259632" y="4149080"/>
            <a:ext cx="1800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i="1" dirty="0"/>
              <a:t>B</a:t>
            </a:r>
            <a:r>
              <a:rPr lang="en-GB" sz="3200" b="1" baseline="-25000" dirty="0"/>
              <a:t>t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95536" y="3429001"/>
            <a:ext cx="36558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i="1" dirty="0"/>
              <a:t>B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499992" y="3356992"/>
            <a:ext cx="4065222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  <a:p>
            <a:endParaRPr lang="en-GB" dirty="0"/>
          </a:p>
          <a:p>
            <a:r>
              <a:rPr lang="en-GB" sz="3200" b="1" dirty="0"/>
              <a:t>Increment: </a:t>
            </a:r>
            <a:r>
              <a:rPr lang="en-GB" sz="3200" b="1" dirty="0">
                <a:latin typeface="Symbol" pitchFamily="18" charset="2"/>
              </a:rPr>
              <a:t>D</a:t>
            </a:r>
            <a:r>
              <a:rPr lang="en-GB" sz="3200" b="1" i="1" dirty="0"/>
              <a:t>B</a:t>
            </a:r>
            <a:r>
              <a:rPr lang="en-GB" sz="3200" b="1" dirty="0"/>
              <a:t> = </a:t>
            </a:r>
            <a:r>
              <a:rPr lang="en-GB" sz="3200" b="1" i="1" dirty="0"/>
              <a:t>B</a:t>
            </a:r>
            <a:r>
              <a:rPr lang="en-GB" sz="3200" b="1" baseline="-25000" dirty="0"/>
              <a:t>t</a:t>
            </a:r>
            <a:r>
              <a:rPr lang="en-GB" sz="3200" b="1" dirty="0"/>
              <a:t>-</a:t>
            </a:r>
            <a:r>
              <a:rPr lang="en-GB" sz="3200" b="1" i="1" dirty="0"/>
              <a:t>B</a:t>
            </a:r>
            <a:endParaRPr lang="en-GB" sz="3200" b="1" dirty="0"/>
          </a:p>
          <a:p>
            <a:r>
              <a:rPr lang="en-GB" sz="3200" b="1" dirty="0"/>
              <a:t> </a:t>
            </a:r>
          </a:p>
          <a:p>
            <a:r>
              <a:rPr lang="en-GB" sz="3200" b="1" dirty="0"/>
              <a:t>Contrast: </a:t>
            </a:r>
            <a:r>
              <a:rPr lang="en-GB" sz="3200" b="1" i="1" dirty="0"/>
              <a:t>C </a:t>
            </a:r>
            <a:r>
              <a:rPr lang="en-GB" sz="3200" b="1" dirty="0"/>
              <a:t>= </a:t>
            </a:r>
            <a:r>
              <a:rPr lang="en-GB" sz="3200" b="1" dirty="0">
                <a:latin typeface="Symbol" pitchFamily="18" charset="2"/>
              </a:rPr>
              <a:t>D</a:t>
            </a:r>
            <a:r>
              <a:rPr lang="en-GB" sz="3200" b="1" i="1" dirty="0"/>
              <a:t>B</a:t>
            </a:r>
            <a:r>
              <a:rPr lang="en-GB" sz="3200" b="1" dirty="0"/>
              <a:t>/</a:t>
            </a:r>
            <a:r>
              <a:rPr lang="en-GB" sz="3200" b="1" i="1" dirty="0"/>
              <a:t>B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threshold.bmp"/>
          <p:cNvPicPr>
            <a:picLocks noGrp="1" noChangeAspect="1"/>
          </p:cNvPicPr>
          <p:nvPr>
            <p:ph idx="4294967295"/>
          </p:nvPr>
        </p:nvPicPr>
        <p:blipFill>
          <a:blip r:embed="rId2" cstate="print"/>
          <a:stretch>
            <a:fillRect/>
          </a:stretch>
        </p:blipFill>
        <p:spPr>
          <a:xfrm>
            <a:off x="179512" y="1340768"/>
            <a:ext cx="4095750" cy="3209925"/>
          </a:xfrm>
        </p:spPr>
      </p:pic>
      <p:sp>
        <p:nvSpPr>
          <p:cNvPr id="5" name="TextBox 4"/>
          <p:cNvSpPr txBox="1"/>
          <p:nvPr/>
        </p:nvSpPr>
        <p:spPr>
          <a:xfrm>
            <a:off x="4499992" y="1340769"/>
            <a:ext cx="4644008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/>
              <a:t>Visibility depends on </a:t>
            </a:r>
            <a:r>
              <a:rPr lang="en-GB" sz="3600" b="1" dirty="0"/>
              <a:t>size</a:t>
            </a:r>
            <a:r>
              <a:rPr lang="en-GB" sz="3600" dirty="0"/>
              <a:t> and </a:t>
            </a:r>
            <a:r>
              <a:rPr lang="en-GB" sz="3600" b="1" dirty="0"/>
              <a:t>luminance</a:t>
            </a:r>
            <a:endParaRPr lang="en-GB" sz="3600" dirty="0"/>
          </a:p>
          <a:p>
            <a:endParaRPr lang="en-GB" sz="2800" dirty="0"/>
          </a:p>
          <a:p>
            <a:r>
              <a:rPr lang="en-GB" sz="2800" dirty="0"/>
              <a:t>(for uniform targets of constant shape).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Blackwell (1946)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Uniform circular target projected on illuminated screen.</a:t>
            </a:r>
          </a:p>
          <a:p>
            <a:r>
              <a:rPr lang="en-GB" dirty="0"/>
              <a:t>Target in one of several possible positions.</a:t>
            </a:r>
          </a:p>
          <a:p>
            <a:r>
              <a:rPr lang="en-GB" dirty="0"/>
              <a:t>Subjects indicate position using a keypad.</a:t>
            </a:r>
          </a:p>
          <a:p>
            <a:r>
              <a:rPr lang="en-GB" dirty="0"/>
              <a:t>Threshold defined as 50 per cent success.</a:t>
            </a:r>
          </a:p>
          <a:p>
            <a:r>
              <a:rPr lang="en-GB" dirty="0"/>
              <a:t>Threshold </a:t>
            </a:r>
            <a:r>
              <a:rPr lang="en-GB" i="1" dirty="0"/>
              <a:t>C</a:t>
            </a:r>
            <a:r>
              <a:rPr lang="en-GB" dirty="0"/>
              <a:t> found as a function of background luminance </a:t>
            </a:r>
            <a:r>
              <a:rPr lang="en-GB" i="1" dirty="0"/>
              <a:t>B</a:t>
            </a:r>
            <a:r>
              <a:rPr lang="en-GB" dirty="0"/>
              <a:t> and target size </a:t>
            </a:r>
            <a:r>
              <a:rPr lang="en-GB" i="1" dirty="0"/>
              <a:t>A</a:t>
            </a:r>
            <a:r>
              <a:rPr lang="en-GB" dirty="0"/>
              <a:t>.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Content Placeholder 3" descr="Fig4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669360"/>
          </a:xfrm>
        </p:spPr>
      </p:pic>
      <p:sp>
        <p:nvSpPr>
          <p:cNvPr id="5" name="TextBox 4"/>
          <p:cNvSpPr txBox="1"/>
          <p:nvPr/>
        </p:nvSpPr>
        <p:spPr>
          <a:xfrm>
            <a:off x="2771800" y="260648"/>
            <a:ext cx="647256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Darker levels require higher contrast.</a:t>
            </a:r>
          </a:p>
          <a:p>
            <a:r>
              <a:rPr lang="en-GB" sz="2400" dirty="0"/>
              <a:t>Small targets require higher contrast to be visible;</a:t>
            </a:r>
          </a:p>
          <a:p>
            <a:r>
              <a:rPr lang="en-GB" sz="2400" dirty="0"/>
              <a:t>Low-contrast targets need to be large enough;</a:t>
            </a:r>
          </a:p>
          <a:p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2195736" y="5229200"/>
            <a:ext cx="12961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Daylight</a:t>
            </a:r>
          </a:p>
          <a:p>
            <a:r>
              <a:rPr lang="en-GB" dirty="0"/>
              <a:t>(</a:t>
            </a:r>
            <a:r>
              <a:rPr lang="en-GB" dirty="0" err="1"/>
              <a:t>photopic</a:t>
            </a:r>
            <a:r>
              <a:rPr lang="en-GB" dirty="0"/>
              <a:t>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652120" y="3140968"/>
            <a:ext cx="20456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Very dark (</a:t>
            </a:r>
            <a:r>
              <a:rPr lang="en-GB" dirty="0" err="1"/>
              <a:t>scotopic</a:t>
            </a:r>
            <a:r>
              <a:rPr lang="en-GB" dirty="0"/>
              <a:t>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995936" y="4077072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Twilight (</a:t>
            </a:r>
            <a:r>
              <a:rPr lang="en-GB" dirty="0" err="1"/>
              <a:t>mesopic</a:t>
            </a:r>
            <a:r>
              <a:rPr lang="en-GB" dirty="0"/>
              <a:t>)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Fig4b.jpg"/>
          <p:cNvPicPr>
            <a:picLocks noGrp="1" noChangeAspect="1"/>
          </p:cNvPicPr>
          <p:nvPr>
            <p:ph idx="4294967295"/>
          </p:nvPr>
        </p:nvPicPr>
        <p:blipFill>
          <a:blip r:embed="rId2" cstate="print"/>
          <a:stretch>
            <a:fillRect/>
          </a:stretch>
        </p:blipFill>
        <p:spPr>
          <a:xfrm>
            <a:off x="323528" y="0"/>
            <a:ext cx="8388424" cy="6621096"/>
          </a:xfrm>
        </p:spPr>
      </p:pic>
      <p:sp>
        <p:nvSpPr>
          <p:cNvPr id="7" name="TextBox 6"/>
          <p:cNvSpPr txBox="1"/>
          <p:nvPr/>
        </p:nvSpPr>
        <p:spPr>
          <a:xfrm>
            <a:off x="3059832" y="692696"/>
            <a:ext cx="67859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Curves are asymptotic at both ends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403648" y="5085184"/>
            <a:ext cx="16193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/>
              <a:t>Gradient -1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164288" y="4437112"/>
            <a:ext cx="16773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/>
              <a:t>Gradient 0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Fig4b.jpg"/>
          <p:cNvPicPr>
            <a:picLocks noGrp="1" noChangeAspect="1"/>
          </p:cNvPicPr>
          <p:nvPr>
            <p:ph idx="4294967295"/>
          </p:nvPr>
        </p:nvPicPr>
        <p:blipFill>
          <a:blip r:embed="rId2" cstate="print"/>
          <a:stretch>
            <a:fillRect/>
          </a:stretch>
        </p:blipFill>
        <p:spPr>
          <a:xfrm>
            <a:off x="323528" y="0"/>
            <a:ext cx="8388424" cy="6621096"/>
          </a:xfrm>
        </p:spPr>
      </p:pic>
      <p:sp>
        <p:nvSpPr>
          <p:cNvPr id="5" name="TextBox 4"/>
          <p:cNvSpPr txBox="1"/>
          <p:nvPr/>
        </p:nvSpPr>
        <p:spPr>
          <a:xfrm>
            <a:off x="1403648" y="5085184"/>
            <a:ext cx="17281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i="1" dirty="0"/>
              <a:t>CA</a:t>
            </a:r>
            <a:r>
              <a:rPr lang="en-GB" sz="2400" b="1" dirty="0"/>
              <a:t>=const(</a:t>
            </a:r>
            <a:r>
              <a:rPr lang="en-GB" sz="2400" b="1" i="1" dirty="0"/>
              <a:t>B</a:t>
            </a:r>
            <a:r>
              <a:rPr lang="en-GB" sz="2400" b="1" dirty="0"/>
              <a:t>)</a:t>
            </a:r>
            <a:endParaRPr lang="en-GB" b="1" dirty="0"/>
          </a:p>
        </p:txBody>
      </p:sp>
      <p:sp>
        <p:nvSpPr>
          <p:cNvPr id="6" name="TextBox 5"/>
          <p:cNvSpPr txBox="1"/>
          <p:nvPr/>
        </p:nvSpPr>
        <p:spPr>
          <a:xfrm>
            <a:off x="7236296" y="4509120"/>
            <a:ext cx="15486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i="1" dirty="0"/>
              <a:t>C</a:t>
            </a:r>
            <a:r>
              <a:rPr lang="en-GB" sz="2400" b="1" dirty="0"/>
              <a:t>=const(</a:t>
            </a:r>
            <a:r>
              <a:rPr lang="en-GB" sz="2400" b="1" i="1" dirty="0"/>
              <a:t>B</a:t>
            </a:r>
            <a:r>
              <a:rPr lang="en-GB" sz="2400" b="1" dirty="0"/>
              <a:t>)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>
            <a:normAutofit/>
          </a:bodyPr>
          <a:lstStyle/>
          <a:p>
            <a:endParaRPr lang="en-GB" dirty="0"/>
          </a:p>
          <a:p>
            <a:pPr>
              <a:buNone/>
            </a:pPr>
            <a:r>
              <a:rPr lang="en-GB" dirty="0"/>
              <a:t>Strategy</a:t>
            </a:r>
          </a:p>
          <a:p>
            <a:r>
              <a:rPr lang="en-GB" dirty="0"/>
              <a:t>Find asymptote equations (as functions of </a:t>
            </a:r>
            <a:r>
              <a:rPr lang="en-GB" i="1" dirty="0"/>
              <a:t>B</a:t>
            </a:r>
            <a:r>
              <a:rPr lang="en-GB" dirty="0"/>
              <a:t>).</a:t>
            </a:r>
          </a:p>
          <a:p>
            <a:r>
              <a:rPr lang="en-GB" dirty="0"/>
              <a:t>Smoothly glue the low/high asymptotes.</a:t>
            </a:r>
          </a:p>
          <a:p>
            <a:endParaRPr lang="en-GB" dirty="0"/>
          </a:p>
          <a:p>
            <a:pPr>
              <a:buNone/>
            </a:pPr>
            <a:r>
              <a:rPr lang="en-GB" dirty="0"/>
              <a:t>Result:</a:t>
            </a:r>
          </a:p>
          <a:p>
            <a:r>
              <a:rPr lang="en-GB" dirty="0"/>
              <a:t>Asymptotes are simple functions of </a:t>
            </a:r>
            <a:r>
              <a:rPr lang="en-GB" i="1" dirty="0"/>
              <a:t>B</a:t>
            </a:r>
            <a:r>
              <a:rPr lang="en-GB" b="1" baseline="30000" dirty="0"/>
              <a:t>-1/4</a:t>
            </a:r>
          </a:p>
          <a:p>
            <a:r>
              <a:rPr lang="en-GB" i="1" dirty="0"/>
              <a:t>C</a:t>
            </a:r>
            <a:r>
              <a:rPr lang="en-GB" dirty="0"/>
              <a:t> = (</a:t>
            </a:r>
            <a:r>
              <a:rPr lang="en-GB" dirty="0" err="1"/>
              <a:t>low</a:t>
            </a:r>
            <a:r>
              <a:rPr lang="en-GB" b="1" i="1" baseline="30000" dirty="0" err="1"/>
              <a:t>q</a:t>
            </a:r>
            <a:r>
              <a:rPr lang="en-GB" dirty="0"/>
              <a:t> + </a:t>
            </a:r>
            <a:r>
              <a:rPr lang="en-GB" dirty="0" err="1"/>
              <a:t>high</a:t>
            </a:r>
            <a:r>
              <a:rPr lang="en-GB" b="1" i="1" baseline="30000" dirty="0" err="1"/>
              <a:t>q</a:t>
            </a:r>
            <a:r>
              <a:rPr lang="en-GB" dirty="0"/>
              <a:t>)</a:t>
            </a:r>
            <a:r>
              <a:rPr lang="en-GB" b="1" i="1" baseline="30000" dirty="0"/>
              <a:t>1/q </a:t>
            </a:r>
          </a:p>
          <a:p>
            <a:endParaRPr lang="en-GB" b="1" i="1" baseline="30000" dirty="0"/>
          </a:p>
          <a:p>
            <a:pPr>
              <a:buNone/>
            </a:pPr>
            <a:endParaRPr lang="en-GB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662" y="381000"/>
            <a:ext cx="8448675" cy="609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184829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Content Placeholder 3" descr="Fig9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10836" y="1"/>
            <a:ext cx="8690371" cy="6857999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1600200"/>
            <a:ext cx="9144000" cy="4525963"/>
          </a:xfrm>
        </p:spPr>
        <p:txBody>
          <a:bodyPr>
            <a:normAutofit/>
          </a:bodyPr>
          <a:lstStyle/>
          <a:p>
            <a:pPr>
              <a:buNone/>
            </a:pPr>
            <a:endParaRPr lang="en-GB" i="1" dirty="0"/>
          </a:p>
          <a:p>
            <a:pPr algn="ctr">
              <a:buNone/>
            </a:pPr>
            <a:r>
              <a:rPr lang="en-GB" sz="2800" dirty="0"/>
              <a:t>Monthly Notices of the Royal Astronomical Society 2014</a:t>
            </a:r>
          </a:p>
          <a:p>
            <a:pPr algn="ctr">
              <a:buNone/>
            </a:pPr>
            <a:r>
              <a:rPr lang="en-GB" sz="2800" dirty="0"/>
              <a:t>442 (2): 2600-2619</a:t>
            </a:r>
            <a:br>
              <a:rPr lang="en-GB" i="1" dirty="0"/>
            </a:br>
            <a:endParaRPr lang="en-GB" dirty="0"/>
          </a:p>
          <a:p>
            <a:pPr algn="ctr">
              <a:buNone/>
            </a:pPr>
            <a:r>
              <a:rPr lang="en-GB" sz="2800" dirty="0"/>
              <a:t>http://arxiv.org/abs/1405.4209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Astronomical Observation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Lack of rigorous studies of naked-eye viewing (further work needed).</a:t>
            </a:r>
          </a:p>
          <a:p>
            <a:r>
              <a:rPr lang="en-GB" dirty="0"/>
              <a:t>Rigorous telescopic data exists.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Viewing through a telescope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Area </a:t>
            </a:r>
            <a:r>
              <a:rPr lang="en-GB" i="1" dirty="0"/>
              <a:t>A</a:t>
            </a:r>
            <a:r>
              <a:rPr lang="en-GB" dirty="0"/>
              <a:t> increased by magnification</a:t>
            </a:r>
          </a:p>
          <a:p>
            <a:r>
              <a:rPr lang="en-GB" dirty="0"/>
              <a:t>Background </a:t>
            </a:r>
            <a:r>
              <a:rPr lang="en-GB" i="1" dirty="0"/>
              <a:t>B</a:t>
            </a:r>
            <a:r>
              <a:rPr lang="en-GB" dirty="0"/>
              <a:t> darkened by magnification and light loss</a:t>
            </a:r>
          </a:p>
          <a:p>
            <a:r>
              <a:rPr lang="en-GB" dirty="0"/>
              <a:t>Field factors (user, atmosphere, target...) introduce multipliers</a:t>
            </a:r>
            <a:r>
              <a:rPr lang="en-GB" i="1" dirty="0"/>
              <a:t> </a:t>
            </a:r>
            <a:r>
              <a:rPr lang="en-GB" dirty="0" err="1">
                <a:latin typeface="Symbol" pitchFamily="18" charset="2"/>
              </a:rPr>
              <a:t>l</a:t>
            </a:r>
            <a:r>
              <a:rPr lang="en-GB" i="1" dirty="0" err="1"/>
              <a:t>C</a:t>
            </a:r>
            <a:r>
              <a:rPr lang="en-GB" i="1" dirty="0"/>
              <a:t>.</a:t>
            </a:r>
          </a:p>
          <a:p>
            <a:r>
              <a:rPr lang="en-GB" dirty="0"/>
              <a:t>Multiple observations enable field factors to be eliminated.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Fig1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9612" y="381000"/>
            <a:ext cx="7724775" cy="6096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Deductions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Bowen’s pupil diameter: 5.2mm</a:t>
            </a:r>
          </a:p>
          <a:p>
            <a:r>
              <a:rPr lang="en-GB" dirty="0"/>
              <a:t>Mirror reflectance: 85%</a:t>
            </a:r>
          </a:p>
          <a:p>
            <a:r>
              <a:rPr lang="en-GB" dirty="0"/>
              <a:t>Background sky: 21.27 ± 0.06 </a:t>
            </a:r>
            <a:r>
              <a:rPr lang="en-GB" dirty="0" err="1"/>
              <a:t>mag</a:t>
            </a:r>
            <a:r>
              <a:rPr lang="en-GB" dirty="0"/>
              <a:t>/arcsec</a:t>
            </a:r>
            <a:r>
              <a:rPr lang="en-GB" baseline="30000" dirty="0"/>
              <a:t>2</a:t>
            </a:r>
            <a:r>
              <a:rPr lang="en-GB" dirty="0"/>
              <a:t>.</a:t>
            </a:r>
          </a:p>
          <a:p>
            <a:r>
              <a:rPr lang="en-GB" dirty="0"/>
              <a:t>Zenith sky: 21.6 </a:t>
            </a:r>
            <a:r>
              <a:rPr lang="en-GB" dirty="0" err="1"/>
              <a:t>mag</a:t>
            </a:r>
            <a:r>
              <a:rPr lang="en-GB" dirty="0"/>
              <a:t>/arcsec</a:t>
            </a:r>
            <a:r>
              <a:rPr lang="en-GB" baseline="30000" dirty="0"/>
              <a:t>2</a:t>
            </a:r>
            <a:r>
              <a:rPr lang="en-GB" dirty="0"/>
              <a:t> approx.</a:t>
            </a:r>
          </a:p>
          <a:p>
            <a:r>
              <a:rPr lang="en-GB" dirty="0"/>
              <a:t>Sky then was relatively unpolluted.</a:t>
            </a:r>
          </a:p>
          <a:p>
            <a:r>
              <a:rPr lang="en-GB" dirty="0"/>
              <a:t>Light pollution in the area has grown more rapidly than was realised.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Fig1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9612" y="381000"/>
            <a:ext cx="7724775" cy="6096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662" y="381000"/>
            <a:ext cx="8448675" cy="6096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Dark-Sky Classification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dirty="0"/>
              <a:t>Perceptual:</a:t>
            </a:r>
          </a:p>
          <a:p>
            <a:r>
              <a:rPr lang="en-GB" dirty="0"/>
              <a:t>Limiting magnitude</a:t>
            </a:r>
          </a:p>
          <a:p>
            <a:r>
              <a:rPr lang="en-GB" dirty="0" err="1"/>
              <a:t>Bortle</a:t>
            </a:r>
            <a:r>
              <a:rPr lang="en-GB" dirty="0"/>
              <a:t> scale (9 levels)</a:t>
            </a:r>
          </a:p>
          <a:p>
            <a:pPr>
              <a:buNone/>
            </a:pPr>
            <a:endParaRPr lang="en-GB" dirty="0"/>
          </a:p>
          <a:p>
            <a:pPr>
              <a:buNone/>
            </a:pPr>
            <a:r>
              <a:rPr lang="en-GB" dirty="0"/>
              <a:t>Instrumental:</a:t>
            </a:r>
          </a:p>
          <a:p>
            <a:r>
              <a:rPr lang="en-GB"/>
              <a:t>IDA </a:t>
            </a:r>
            <a:r>
              <a:rPr lang="en-GB" dirty="0"/>
              <a:t>(bronze/silver/gold)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Proposal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dirty="0"/>
              <a:t>For the purposes of astronomy...</a:t>
            </a:r>
          </a:p>
          <a:p>
            <a:r>
              <a:rPr lang="en-GB" dirty="0"/>
              <a:t>A “dark” sky is one in which the Milky Way can be seen;</a:t>
            </a:r>
          </a:p>
          <a:p>
            <a:r>
              <a:rPr lang="en-GB" dirty="0"/>
              <a:t>An excessively bright sky is one that does not allow for fully </a:t>
            </a:r>
            <a:r>
              <a:rPr lang="en-GB" dirty="0" err="1"/>
              <a:t>scotopic</a:t>
            </a:r>
            <a:r>
              <a:rPr lang="en-GB" dirty="0"/>
              <a:t> vision.</a:t>
            </a:r>
          </a:p>
          <a:p>
            <a:pPr>
              <a:buNone/>
            </a:pPr>
            <a:endParaRPr lang="en-GB" dirty="0"/>
          </a:p>
          <a:p>
            <a:endParaRPr lang="en-GB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Dark sky schem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9612" y="381000"/>
            <a:ext cx="7724775" cy="6096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problem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GB" dirty="0"/>
              <a:t>What is the faintest star you would expect to see</a:t>
            </a:r>
          </a:p>
          <a:p>
            <a:r>
              <a:rPr lang="en-GB" dirty="0"/>
              <a:t>with naked eye or telescope,</a:t>
            </a:r>
          </a:p>
          <a:p>
            <a:r>
              <a:rPr lang="en-GB" dirty="0"/>
              <a:t>under various lighting conditions,</a:t>
            </a:r>
          </a:p>
          <a:p>
            <a:r>
              <a:rPr lang="en-GB" dirty="0"/>
              <a:t>and what about extended objects (galaxies etc)?</a:t>
            </a:r>
          </a:p>
          <a:p>
            <a:pPr>
              <a:buNone/>
            </a:pPr>
            <a:endParaRPr lang="en-GB" dirty="0"/>
          </a:p>
          <a:p>
            <a:pPr>
              <a:buNone/>
            </a:pPr>
            <a:r>
              <a:rPr lang="en-GB" dirty="0"/>
              <a:t>This could help us understand</a:t>
            </a:r>
          </a:p>
          <a:p>
            <a:r>
              <a:rPr lang="en-GB" dirty="0"/>
              <a:t>the practical meaning of “dark sky”,</a:t>
            </a:r>
          </a:p>
          <a:p>
            <a:r>
              <a:rPr lang="en-GB" dirty="0"/>
              <a:t>the historic growth of light pollution,</a:t>
            </a:r>
          </a:p>
          <a:p>
            <a:r>
              <a:rPr lang="en-GB" dirty="0"/>
              <a:t>the achievements of visual astronomers.</a:t>
            </a:r>
          </a:p>
          <a:p>
            <a:pPr>
              <a:buNone/>
            </a:pPr>
            <a:endParaRPr 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Some previous 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Blackwell (1946): contrast threshold data</a:t>
            </a:r>
          </a:p>
          <a:p>
            <a:r>
              <a:rPr lang="en-GB" dirty="0"/>
              <a:t>Knoll et al (1946): point-source visibility data</a:t>
            </a:r>
          </a:p>
          <a:p>
            <a:r>
              <a:rPr lang="en-GB" dirty="0"/>
              <a:t>Hecht (1947): model formula for data</a:t>
            </a:r>
          </a:p>
          <a:p>
            <a:r>
              <a:rPr lang="en-GB" dirty="0"/>
              <a:t>Weaver (1947): application to star visibility</a:t>
            </a:r>
          </a:p>
          <a:p>
            <a:r>
              <a:rPr lang="en-GB" dirty="0"/>
              <a:t>Schaefer (1990): telescopic visibility</a:t>
            </a:r>
          </a:p>
          <a:p>
            <a:r>
              <a:rPr lang="en-GB" dirty="0" err="1"/>
              <a:t>Garstang</a:t>
            </a:r>
            <a:r>
              <a:rPr lang="en-GB" dirty="0"/>
              <a:t> (1999): extended-target model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Need for a better model</a:t>
            </a:r>
            <a:br>
              <a:rPr lang="en-GB" dirty="0"/>
            </a:br>
            <a:r>
              <a:rPr lang="en-GB" sz="3100" dirty="0"/>
              <a:t>(data from Knoll et al)</a:t>
            </a:r>
          </a:p>
        </p:txBody>
      </p:sp>
      <p:pic>
        <p:nvPicPr>
          <p:cNvPr id="9" name="Content Placeholder 8" descr="Fig 2 Hecht etc.jpe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2269652"/>
            <a:ext cx="4038600" cy="3187057"/>
          </a:xfrm>
        </p:spPr>
      </p:pic>
      <p:pic>
        <p:nvPicPr>
          <p:cNvPr id="10" name="Content Placeholder 9" descr="Fig 7 crumey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4648200" y="2269652"/>
            <a:ext cx="4038600" cy="3187058"/>
          </a:xfrm>
        </p:spPr>
      </p:pic>
      <p:sp>
        <p:nvSpPr>
          <p:cNvPr id="12" name="TextBox 11"/>
          <p:cNvSpPr txBox="1"/>
          <p:nvPr/>
        </p:nvSpPr>
        <p:spPr>
          <a:xfrm>
            <a:off x="467544" y="5301208"/>
            <a:ext cx="403244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  <a:p>
            <a:pPr algn="ctr"/>
            <a:r>
              <a:rPr lang="en-GB" sz="3200" dirty="0"/>
              <a:t>Hecht (1947)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644008" y="5301208"/>
            <a:ext cx="403244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  <a:p>
            <a:pPr algn="ctr"/>
            <a:r>
              <a:rPr lang="en-GB" sz="3200" dirty="0" err="1"/>
              <a:t>Crumey</a:t>
            </a:r>
            <a:r>
              <a:rPr lang="en-GB" sz="3200" dirty="0"/>
              <a:t> (2014)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Quantities and units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67544" y="1412777"/>
            <a:ext cx="4038600" cy="4032448"/>
          </a:xfrm>
          <a:ln w="3175">
            <a:solidFill>
              <a:schemeClr val="tx1"/>
            </a:solidFill>
          </a:ln>
        </p:spPr>
        <p:txBody>
          <a:bodyPr/>
          <a:lstStyle/>
          <a:p>
            <a:pPr>
              <a:buNone/>
            </a:pPr>
            <a:r>
              <a:rPr lang="en-GB" b="1" dirty="0"/>
              <a:t>Lighting engineering</a:t>
            </a:r>
          </a:p>
          <a:p>
            <a:pPr>
              <a:buNone/>
            </a:pPr>
            <a:endParaRPr lang="en-GB" dirty="0"/>
          </a:p>
          <a:p>
            <a:pPr>
              <a:buNone/>
            </a:pPr>
            <a:r>
              <a:rPr lang="en-GB" u="sng" dirty="0"/>
              <a:t>Luminance</a:t>
            </a:r>
            <a:r>
              <a:rPr lang="en-GB" dirty="0"/>
              <a:t> </a:t>
            </a:r>
            <a:r>
              <a:rPr lang="en-GB" i="1" dirty="0"/>
              <a:t>B</a:t>
            </a:r>
            <a:r>
              <a:rPr lang="en-GB" dirty="0"/>
              <a:t> (</a:t>
            </a:r>
            <a:r>
              <a:rPr lang="en-GB" dirty="0" err="1"/>
              <a:t>cd</a:t>
            </a:r>
            <a:r>
              <a:rPr lang="en-GB" dirty="0"/>
              <a:t>/m</a:t>
            </a:r>
            <a:r>
              <a:rPr lang="en-GB" baseline="30000" dirty="0"/>
              <a:t>2</a:t>
            </a:r>
            <a:r>
              <a:rPr lang="en-GB" dirty="0"/>
              <a:t>)</a:t>
            </a:r>
          </a:p>
          <a:p>
            <a:pPr>
              <a:buNone/>
            </a:pPr>
            <a:endParaRPr lang="en-GB" dirty="0"/>
          </a:p>
          <a:p>
            <a:pPr>
              <a:buNone/>
            </a:pPr>
            <a:endParaRPr lang="en-GB" dirty="0"/>
          </a:p>
          <a:p>
            <a:pPr>
              <a:buNone/>
            </a:pPr>
            <a:r>
              <a:rPr lang="en-GB" u="sng" dirty="0" err="1"/>
              <a:t>Illuminance</a:t>
            </a:r>
            <a:r>
              <a:rPr lang="en-GB" dirty="0"/>
              <a:t> </a:t>
            </a:r>
            <a:r>
              <a:rPr lang="en-GB" i="1" dirty="0"/>
              <a:t>I </a:t>
            </a:r>
            <a:r>
              <a:rPr lang="en-GB" dirty="0"/>
              <a:t>(lx)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644008" y="1412777"/>
            <a:ext cx="4038600" cy="4032448"/>
          </a:xfrm>
          <a:ln w="3175">
            <a:solidFill>
              <a:schemeClr val="tx1"/>
            </a:solidFill>
          </a:ln>
        </p:spPr>
        <p:txBody>
          <a:bodyPr/>
          <a:lstStyle/>
          <a:p>
            <a:pPr>
              <a:buNone/>
            </a:pPr>
            <a:r>
              <a:rPr lang="en-GB" b="1" dirty="0"/>
              <a:t>Astronomy</a:t>
            </a:r>
          </a:p>
          <a:p>
            <a:pPr>
              <a:buNone/>
            </a:pPr>
            <a:endParaRPr lang="en-GB" dirty="0"/>
          </a:p>
          <a:p>
            <a:pPr>
              <a:buNone/>
            </a:pPr>
            <a:r>
              <a:rPr lang="en-GB" u="sng" dirty="0"/>
              <a:t>Surface brightness </a:t>
            </a:r>
            <a:r>
              <a:rPr lang="en-GB" i="1" dirty="0"/>
              <a:t>S</a:t>
            </a:r>
          </a:p>
          <a:p>
            <a:pPr>
              <a:buNone/>
            </a:pPr>
            <a:r>
              <a:rPr lang="en-GB" dirty="0"/>
              <a:t>(</a:t>
            </a:r>
            <a:r>
              <a:rPr lang="en-GB" dirty="0" err="1"/>
              <a:t>mag</a:t>
            </a:r>
            <a:r>
              <a:rPr lang="en-GB" dirty="0"/>
              <a:t>/arcsec</a:t>
            </a:r>
            <a:r>
              <a:rPr lang="en-GB" baseline="30000" dirty="0"/>
              <a:t>2</a:t>
            </a:r>
            <a:r>
              <a:rPr lang="en-GB" dirty="0"/>
              <a:t>)</a:t>
            </a:r>
          </a:p>
          <a:p>
            <a:pPr>
              <a:buNone/>
            </a:pPr>
            <a:endParaRPr lang="en-GB" dirty="0"/>
          </a:p>
          <a:p>
            <a:pPr>
              <a:buNone/>
            </a:pPr>
            <a:r>
              <a:rPr lang="en-GB" u="sng" dirty="0"/>
              <a:t>(Apparent) magnitude </a:t>
            </a:r>
            <a:r>
              <a:rPr lang="en-GB" i="1" dirty="0"/>
              <a:t>m </a:t>
            </a:r>
            <a:r>
              <a:rPr lang="en-GB" dirty="0"/>
              <a:t>(</a:t>
            </a:r>
            <a:r>
              <a:rPr lang="en-GB" dirty="0" err="1"/>
              <a:t>mag</a:t>
            </a:r>
            <a:r>
              <a:rPr lang="en-GB" dirty="0"/>
              <a:t>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67544" y="5517232"/>
            <a:ext cx="82089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i="1" dirty="0"/>
              <a:t>m</a:t>
            </a:r>
            <a:r>
              <a:rPr lang="en-GB" sz="2400" b="1" baseline="-25000" dirty="0"/>
              <a:t>1</a:t>
            </a:r>
            <a:r>
              <a:rPr lang="en-GB" sz="2400" b="1" dirty="0"/>
              <a:t> – </a:t>
            </a:r>
            <a:r>
              <a:rPr lang="en-GB" sz="2400" b="1" i="1" dirty="0"/>
              <a:t>m</a:t>
            </a:r>
            <a:r>
              <a:rPr lang="en-GB" sz="2400" b="1" baseline="-25000" dirty="0"/>
              <a:t>2</a:t>
            </a:r>
            <a:r>
              <a:rPr lang="en-GB" sz="2400" b="1" dirty="0"/>
              <a:t> = 2.5</a:t>
            </a:r>
            <a:r>
              <a:rPr lang="en-GB" sz="2400" b="1" i="1" dirty="0"/>
              <a:t>log</a:t>
            </a:r>
            <a:r>
              <a:rPr lang="en-GB" sz="2400" b="1" dirty="0"/>
              <a:t>(</a:t>
            </a:r>
            <a:r>
              <a:rPr lang="en-GB" sz="2400" b="1" i="1" dirty="0"/>
              <a:t>I</a:t>
            </a:r>
            <a:r>
              <a:rPr lang="en-GB" sz="2400" b="1" baseline="-25000" dirty="0"/>
              <a:t>2</a:t>
            </a:r>
            <a:r>
              <a:rPr lang="en-GB" sz="2400" b="1" dirty="0"/>
              <a:t>/</a:t>
            </a:r>
            <a:r>
              <a:rPr lang="en-GB" sz="2400" b="1" i="1" dirty="0"/>
              <a:t>I</a:t>
            </a:r>
            <a:r>
              <a:rPr lang="en-GB" sz="2400" b="1" baseline="-25000" dirty="0"/>
              <a:t>1</a:t>
            </a:r>
            <a:r>
              <a:rPr lang="en-GB" sz="2400" b="1" dirty="0"/>
              <a:t>)</a:t>
            </a:r>
          </a:p>
          <a:p>
            <a:pPr algn="ctr"/>
            <a:r>
              <a:rPr lang="en-GB" sz="2400" dirty="0"/>
              <a:t>defined with respect to some response function:</a:t>
            </a:r>
          </a:p>
          <a:p>
            <a:pPr algn="ctr"/>
            <a:r>
              <a:rPr lang="en-GB" sz="2400" dirty="0"/>
              <a:t>CIE 1924 or Johnson </a:t>
            </a:r>
            <a:r>
              <a:rPr lang="en-GB" sz="2400" i="1" dirty="0"/>
              <a:t>V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Graph Hecht vs Crumey for tal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9612" y="381000"/>
            <a:ext cx="7724775" cy="6096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Features of new model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Applicable to various laboratory data sets (not tailored to any one in particular)</a:t>
            </a:r>
          </a:p>
          <a:p>
            <a:r>
              <a:rPr lang="en-GB" dirty="0"/>
              <a:t>More accurate than earlier models</a:t>
            </a:r>
          </a:p>
          <a:p>
            <a:r>
              <a:rPr lang="en-GB" dirty="0"/>
              <a:t>Valid for both point- and extended-sources</a:t>
            </a:r>
          </a:p>
          <a:p>
            <a:r>
              <a:rPr lang="en-GB" dirty="0"/>
              <a:t>Valid for all light levels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method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Find a mathematical model for visibility data obtained in laboratory studies</a:t>
            </a:r>
          </a:p>
          <a:p>
            <a:r>
              <a:rPr lang="en-GB" dirty="0"/>
              <a:t>Find how to adjust for sky viewing (SPD, S/P ratio, colour index, field factors...)</a:t>
            </a:r>
          </a:p>
          <a:p>
            <a:r>
              <a:rPr lang="en-GB" dirty="0"/>
              <a:t>Find how to adjust for telescopic viewing</a:t>
            </a:r>
          </a:p>
          <a:p>
            <a:r>
              <a:rPr lang="en-GB" dirty="0"/>
              <a:t>Test against existing astronomical observations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814</TotalTime>
  <Words>656</Words>
  <Application>Microsoft Office PowerPoint</Application>
  <PresentationFormat>On-screen Show (4:3)</PresentationFormat>
  <Paragraphs>130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2" baseType="lpstr">
      <vt:lpstr>Arial</vt:lpstr>
      <vt:lpstr>Calibri</vt:lpstr>
      <vt:lpstr>Symbol</vt:lpstr>
      <vt:lpstr>Office Theme</vt:lpstr>
      <vt:lpstr>Human Contrast Threshold and Astronomical Visibility  </vt:lpstr>
      <vt:lpstr>PowerPoint Presentation</vt:lpstr>
      <vt:lpstr>The problem</vt:lpstr>
      <vt:lpstr>Some previous work</vt:lpstr>
      <vt:lpstr>Need for a better model (data from Knoll et al)</vt:lpstr>
      <vt:lpstr>Quantities and units</vt:lpstr>
      <vt:lpstr>PowerPoint Presentation</vt:lpstr>
      <vt:lpstr>Features of new model</vt:lpstr>
      <vt:lpstr>The method</vt:lpstr>
      <vt:lpstr>Visibility depends on contrast</vt:lpstr>
      <vt:lpstr>Here concerned with luminance contrast </vt:lpstr>
      <vt:lpstr>PowerPoint Presentation</vt:lpstr>
      <vt:lpstr>Blackwell (1946)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Astronomical Observation</vt:lpstr>
      <vt:lpstr>Viewing through a telescope</vt:lpstr>
      <vt:lpstr>PowerPoint Presentation</vt:lpstr>
      <vt:lpstr>Deductions</vt:lpstr>
      <vt:lpstr>PowerPoint Presentation</vt:lpstr>
      <vt:lpstr>PowerPoint Presentation</vt:lpstr>
      <vt:lpstr>Dark-Sky Classification</vt:lpstr>
      <vt:lpstr>Proposal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Human Contrast Threshold and Astronomical Visibility</dc:title>
  <dc:creator>ThinkPad User</dc:creator>
  <cp:lastModifiedBy>Admin</cp:lastModifiedBy>
  <cp:revision>102</cp:revision>
  <dcterms:created xsi:type="dcterms:W3CDTF">2014-07-27T11:06:21Z</dcterms:created>
  <dcterms:modified xsi:type="dcterms:W3CDTF">2018-01-05T16:12:01Z</dcterms:modified>
</cp:coreProperties>
</file>